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4"/>
  </p:notesMasterIdLst>
  <p:handoutMasterIdLst>
    <p:handoutMasterId r:id="rId35"/>
  </p:handoutMasterIdLst>
  <p:sldIdLst>
    <p:sldId id="261" r:id="rId2"/>
    <p:sldId id="262" r:id="rId3"/>
    <p:sldId id="282" r:id="rId4"/>
    <p:sldId id="275" r:id="rId5"/>
    <p:sldId id="301" r:id="rId6"/>
    <p:sldId id="283" r:id="rId7"/>
    <p:sldId id="304" r:id="rId8"/>
    <p:sldId id="285" r:id="rId9"/>
    <p:sldId id="290" r:id="rId10"/>
    <p:sldId id="291" r:id="rId11"/>
    <p:sldId id="284" r:id="rId12"/>
    <p:sldId id="292" r:id="rId13"/>
    <p:sldId id="286" r:id="rId14"/>
    <p:sldId id="293" r:id="rId15"/>
    <p:sldId id="287" r:id="rId16"/>
    <p:sldId id="267" r:id="rId17"/>
    <p:sldId id="295" r:id="rId18"/>
    <p:sldId id="302" r:id="rId19"/>
    <p:sldId id="303" r:id="rId20"/>
    <p:sldId id="305" r:id="rId21"/>
    <p:sldId id="308" r:id="rId22"/>
    <p:sldId id="309" r:id="rId23"/>
    <p:sldId id="310" r:id="rId24"/>
    <p:sldId id="311" r:id="rId25"/>
    <p:sldId id="312" r:id="rId26"/>
    <p:sldId id="313" r:id="rId27"/>
    <p:sldId id="314" r:id="rId28"/>
    <p:sldId id="315" r:id="rId29"/>
    <p:sldId id="318" r:id="rId30"/>
    <p:sldId id="321" r:id="rId31"/>
    <p:sldId id="323" r:id="rId32"/>
    <p:sldId id="322" r:id="rId33"/>
  </p:sldIdLst>
  <p:sldSz cx="9144000" cy="6858000" type="screen4x3"/>
  <p:notesSz cx="9939338" cy="6805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奥野舜" initials="奥野舜" lastIdx="2" clrIdx="0">
    <p:extLst>
      <p:ext uri="{19B8F6BF-5375-455C-9EA6-DF929625EA0E}">
        <p15:presenceInfo xmlns:p15="http://schemas.microsoft.com/office/powerpoint/2012/main" userId="cfe0e6c0cd1d4e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テーマ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テーマ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テーマ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8603FDC-E32A-4AB5-989C-0864C3EAD2B8}" styleName="テーマ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5" autoAdjust="0"/>
    <p:restoredTop sz="94660"/>
  </p:normalViewPr>
  <p:slideViewPr>
    <p:cSldViewPr snapToGrid="0">
      <p:cViewPr varScale="1">
        <p:scale>
          <a:sx n="128" d="100"/>
          <a:sy n="128" d="100"/>
        </p:scale>
        <p:origin x="996" y="13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307742" cy="340227"/>
          </a:xfrm>
          <a:prstGeom prst="rect">
            <a:avLst/>
          </a:prstGeom>
        </p:spPr>
        <p:txBody>
          <a:bodyPr vert="horz" lIns="91432" tIns="45716" rIns="91432" bIns="45716"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629278" y="1"/>
            <a:ext cx="4307742" cy="340227"/>
          </a:xfrm>
          <a:prstGeom prst="rect">
            <a:avLst/>
          </a:prstGeom>
        </p:spPr>
        <p:txBody>
          <a:bodyPr vert="horz" lIns="91432" tIns="45716" rIns="91432" bIns="45716" rtlCol="0"/>
          <a:lstStyle>
            <a:lvl1pPr algn="r">
              <a:defRPr sz="1200"/>
            </a:lvl1pPr>
          </a:lstStyle>
          <a:p>
            <a:fld id="{AAA38EF0-9393-514B-8FA1-B966C357C962}" type="datetimeFigureOut">
              <a:rPr kumimoji="1" lang="ja-JP" altLang="en-US" smtClean="0"/>
              <a:t>2018/2/5</a:t>
            </a:fld>
            <a:endParaRPr kumimoji="1" lang="ja-JP" altLang="en-US"/>
          </a:p>
        </p:txBody>
      </p:sp>
      <p:sp>
        <p:nvSpPr>
          <p:cNvPr id="4" name="フッター プレースホルダー 3"/>
          <p:cNvSpPr>
            <a:spLocks noGrp="1"/>
          </p:cNvSpPr>
          <p:nvPr>
            <p:ph type="ftr" sz="quarter" idx="2"/>
          </p:nvPr>
        </p:nvSpPr>
        <p:spPr>
          <a:xfrm>
            <a:off x="1" y="6464300"/>
            <a:ext cx="4307742" cy="340226"/>
          </a:xfrm>
          <a:prstGeom prst="rect">
            <a:avLst/>
          </a:prstGeom>
        </p:spPr>
        <p:txBody>
          <a:bodyPr vert="horz" lIns="91432" tIns="45716" rIns="91432" bIns="45716"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29278" y="6464300"/>
            <a:ext cx="4307742" cy="340226"/>
          </a:xfrm>
          <a:prstGeom prst="rect">
            <a:avLst/>
          </a:prstGeom>
        </p:spPr>
        <p:txBody>
          <a:bodyPr vert="horz" lIns="91432" tIns="45716" rIns="91432" bIns="45716" rtlCol="0" anchor="b"/>
          <a:lstStyle>
            <a:lvl1pPr algn="r">
              <a:defRPr sz="1200"/>
            </a:lvl1pPr>
          </a:lstStyle>
          <a:p>
            <a:fld id="{AF7CCAAB-314E-554B-95DC-1CD96EEBDACC}" type="slidenum">
              <a:rPr kumimoji="1" lang="ja-JP" altLang="en-US" smtClean="0"/>
              <a:t>‹#›</a:t>
            </a:fld>
            <a:endParaRPr kumimoji="1" lang="ja-JP" altLang="en-US"/>
          </a:p>
        </p:txBody>
      </p:sp>
    </p:spTree>
    <p:extLst>
      <p:ext uri="{BB962C8B-B14F-4D97-AF65-F5344CB8AC3E}">
        <p14:creationId xmlns:p14="http://schemas.microsoft.com/office/powerpoint/2010/main" val="42184613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307742" cy="341313"/>
          </a:xfrm>
          <a:prstGeom prst="rect">
            <a:avLst/>
          </a:prstGeom>
        </p:spPr>
        <p:txBody>
          <a:bodyPr vert="horz" lIns="91432" tIns="45716" rIns="91432" bIns="45716"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9278" y="0"/>
            <a:ext cx="4307742" cy="341313"/>
          </a:xfrm>
          <a:prstGeom prst="rect">
            <a:avLst/>
          </a:prstGeom>
        </p:spPr>
        <p:txBody>
          <a:bodyPr vert="horz" lIns="91432" tIns="45716" rIns="91432" bIns="45716" rtlCol="0"/>
          <a:lstStyle>
            <a:lvl1pPr algn="r">
              <a:defRPr sz="1200"/>
            </a:lvl1pPr>
          </a:lstStyle>
          <a:p>
            <a:fld id="{E0068ACC-C55D-436D-B116-4B2B5C74F904}" type="datetimeFigureOut">
              <a:rPr kumimoji="1" lang="ja-JP" altLang="en-US" smtClean="0"/>
              <a:t>2018/2/5</a:t>
            </a:fld>
            <a:endParaRPr kumimoji="1" lang="ja-JP" altLang="en-US"/>
          </a:p>
        </p:txBody>
      </p:sp>
      <p:sp>
        <p:nvSpPr>
          <p:cNvPr id="4" name="スライド イメージ プレースホルダー 3"/>
          <p:cNvSpPr>
            <a:spLocks noGrp="1" noRot="1" noChangeAspect="1"/>
          </p:cNvSpPr>
          <p:nvPr>
            <p:ph type="sldImg" idx="2"/>
          </p:nvPr>
        </p:nvSpPr>
        <p:spPr>
          <a:xfrm>
            <a:off x="3438525" y="850900"/>
            <a:ext cx="3062288" cy="2297113"/>
          </a:xfrm>
          <a:prstGeom prst="rect">
            <a:avLst/>
          </a:prstGeom>
          <a:noFill/>
          <a:ln w="12700">
            <a:solidFill>
              <a:prstClr val="black"/>
            </a:solidFill>
          </a:ln>
        </p:spPr>
        <p:txBody>
          <a:bodyPr vert="horz" lIns="91432" tIns="45716" rIns="91432" bIns="45716" rtlCol="0" anchor="ctr"/>
          <a:lstStyle/>
          <a:p>
            <a:endParaRPr lang="ja-JP" altLang="en-US"/>
          </a:p>
        </p:txBody>
      </p:sp>
      <p:sp>
        <p:nvSpPr>
          <p:cNvPr id="5" name="ノート プレースホルダー 4"/>
          <p:cNvSpPr>
            <a:spLocks noGrp="1"/>
          </p:cNvSpPr>
          <p:nvPr>
            <p:ph type="body" sz="quarter" idx="3"/>
          </p:nvPr>
        </p:nvSpPr>
        <p:spPr>
          <a:xfrm>
            <a:off x="994631" y="3275087"/>
            <a:ext cx="7950078" cy="2679418"/>
          </a:xfrm>
          <a:prstGeom prst="rect">
            <a:avLst/>
          </a:prstGeom>
        </p:spPr>
        <p:txBody>
          <a:bodyPr vert="horz" lIns="91432" tIns="45716" rIns="91432" bIns="4571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464301"/>
            <a:ext cx="4307742" cy="341313"/>
          </a:xfrm>
          <a:prstGeom prst="rect">
            <a:avLst/>
          </a:prstGeom>
        </p:spPr>
        <p:txBody>
          <a:bodyPr vert="horz" lIns="91432" tIns="45716" rIns="91432" bIns="4571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9278" y="6464301"/>
            <a:ext cx="4307742" cy="341313"/>
          </a:xfrm>
          <a:prstGeom prst="rect">
            <a:avLst/>
          </a:prstGeom>
        </p:spPr>
        <p:txBody>
          <a:bodyPr vert="horz" lIns="91432" tIns="45716" rIns="91432" bIns="45716" rtlCol="0" anchor="b"/>
          <a:lstStyle>
            <a:lvl1pPr algn="r">
              <a:defRPr sz="1200"/>
            </a:lvl1pPr>
          </a:lstStyle>
          <a:p>
            <a:fld id="{C3210392-2FBB-4529-892F-67A626ACCFA4}" type="slidenum">
              <a:rPr kumimoji="1" lang="ja-JP" altLang="en-US" smtClean="0"/>
              <a:t>‹#›</a:t>
            </a:fld>
            <a:endParaRPr kumimoji="1" lang="ja-JP" altLang="en-US"/>
          </a:p>
        </p:txBody>
      </p:sp>
    </p:spTree>
    <p:extLst>
      <p:ext uri="{BB962C8B-B14F-4D97-AF65-F5344CB8AC3E}">
        <p14:creationId xmlns:p14="http://schemas.microsoft.com/office/powerpoint/2010/main" val="35343427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0</a:t>
            </a:fld>
            <a:endParaRPr kumimoji="1" lang="ja-JP" altLang="en-US"/>
          </a:p>
        </p:txBody>
      </p:sp>
    </p:spTree>
    <p:extLst>
      <p:ext uri="{BB962C8B-B14F-4D97-AF65-F5344CB8AC3E}">
        <p14:creationId xmlns:p14="http://schemas.microsoft.com/office/powerpoint/2010/main" val="2251811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データ転送をしない場合、データ転送がある場合と比較し約</a:t>
            </a:r>
            <a:r>
              <a:rPr lang="en-US" altLang="ja-JP" dirty="0"/>
              <a:t>4.2</a:t>
            </a:r>
            <a:r>
              <a:rPr lang="ja-JP" altLang="en-US" dirty="0"/>
              <a:t>倍高速化</a:t>
            </a:r>
            <a:endParaRPr lang="en-US" altLang="ja-JP" dirty="0"/>
          </a:p>
          <a:p>
            <a:r>
              <a:rPr lang="en-US" altLang="ja-JP" dirty="0"/>
              <a:t>GPU</a:t>
            </a:r>
            <a:r>
              <a:rPr lang="ja-JP" altLang="en-US" dirty="0"/>
              <a:t>におけるプログラム実行時間のうち、約</a:t>
            </a:r>
            <a:r>
              <a:rPr lang="en-US" altLang="ja-JP" dirty="0"/>
              <a:t>76%</a:t>
            </a:r>
            <a:r>
              <a:rPr lang="ja-JP" altLang="en-US" dirty="0"/>
              <a:t>がデータ転送に要する時間</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12</a:t>
            </a:fld>
            <a:endParaRPr kumimoji="1" lang="ja-JP" altLang="en-US"/>
          </a:p>
        </p:txBody>
      </p:sp>
    </p:spTree>
    <p:extLst>
      <p:ext uri="{BB962C8B-B14F-4D97-AF65-F5344CB8AC3E}">
        <p14:creationId xmlns:p14="http://schemas.microsoft.com/office/powerpoint/2010/main" val="2632452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a:t>小数点以下</a:t>
                </a:r>
                <a:r>
                  <a:rPr kumimoji="1" lang="en-US" altLang="ja-JP" dirty="0"/>
                  <a:t>8</a:t>
                </a:r>
                <a:r>
                  <a:rPr kumimoji="1" lang="ja-JP" altLang="en-US" dirty="0"/>
                  <a:t>桁</a:t>
                </a:r>
                <a:r>
                  <a:rPr kumimoji="1" lang="en-US" altLang="ja-JP" dirty="0"/>
                  <a:t>(Single)</a:t>
                </a:r>
                <a:r>
                  <a:rPr kumimoji="1" lang="ja-JP" altLang="en-US" dirty="0"/>
                  <a:t>と</a:t>
                </a:r>
                <a:r>
                  <a:rPr kumimoji="1" lang="en-US" altLang="ja-JP" dirty="0"/>
                  <a:t>16</a:t>
                </a:r>
                <a:r>
                  <a:rPr kumimoji="1" lang="ja-JP" altLang="en-US" dirty="0"/>
                  <a:t>桁</a:t>
                </a:r>
                <a:r>
                  <a:rPr kumimoji="1" lang="en-US" altLang="ja-JP" dirty="0"/>
                  <a:t>(Double)</a:t>
                </a:r>
                <a:r>
                  <a:rPr kumimoji="1" lang="ja-JP" altLang="en-US" dirty="0"/>
                  <a:t>の場合</a:t>
                </a:r>
                <a:r>
                  <a:rPr lang="ja-JP" altLang="en-US" dirty="0"/>
                  <a:t>で、数値の切り捨てが</a:t>
                </a:r>
                <a:endParaRPr lang="en-US" altLang="ja-JP" dirty="0"/>
              </a:p>
              <a:p>
                <a:r>
                  <a:rPr kumimoji="1" lang="ja-JP" altLang="en-US" dirty="0"/>
                  <a:t>誤差として現れないかイオンチャネル型モデルを対象に検証</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Hodgkin-</a:t>
                </a:r>
                <a:r>
                  <a:rPr lang="en-US" altLang="ja-JP" dirty="0" err="1"/>
                  <a:t>huxley</a:t>
                </a:r>
                <a:r>
                  <a:rPr lang="ja-JP" altLang="en-US" dirty="0"/>
                  <a:t>モデルに同じ定常電流を入力し、その応答を比較</a:t>
                </a:r>
              </a:p>
              <a:p>
                <a:endParaRPr kumimoji="1" lang="en-US" altLang="ja-JP" dirty="0"/>
              </a:p>
              <a:p>
                <a:r>
                  <a:rPr lang="ja-JP" altLang="en-US" dirty="0"/>
                  <a:t>時系列ごとの膜電位差</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𝑑𝑖𝑓𝑓</m:t>
                        </m:r>
                      </m:sub>
                    </m:sSub>
                  </m:oMath>
                </a14:m>
                <a:r>
                  <a:rPr kumimoji="1" lang="ja-JP" altLang="en-US" dirty="0"/>
                  <a:t>は</a:t>
                </a:r>
                <a:r>
                  <a:rPr kumimoji="1" lang="en-US" altLang="ja-JP" dirty="0"/>
                  <a:t>0.03mV</a:t>
                </a:r>
                <a:r>
                  <a:rPr kumimoji="1" lang="ja-JP" altLang="en-US" dirty="0"/>
                  <a:t>程度で存在しているが、</a:t>
                </a:r>
                <a:endParaRPr kumimoji="1" lang="en-US" altLang="ja-JP" dirty="0"/>
              </a:p>
              <a:p>
                <a:r>
                  <a:rPr kumimoji="1" lang="en-US" altLang="ja-JP" dirty="0"/>
                  <a:t>-90mV</a:t>
                </a:r>
                <a:r>
                  <a:rPr kumimoji="1" lang="ja-JP" altLang="en-US" dirty="0"/>
                  <a:t>から</a:t>
                </a:r>
                <a:r>
                  <a:rPr kumimoji="1" lang="en-US" altLang="ja-JP" dirty="0"/>
                  <a:t>40mV</a:t>
                </a:r>
                <a:r>
                  <a:rPr kumimoji="1" lang="ja-JP" altLang="en-US" dirty="0" err="1"/>
                  <a:t>まで</a:t>
                </a:r>
                <a:r>
                  <a:rPr kumimoji="1" lang="ja-JP" altLang="en-US" dirty="0"/>
                  <a:t>推移する膜電位においては応答に影響しないほどの</a:t>
                </a:r>
                <a:endParaRPr kumimoji="1" lang="en-US" altLang="ja-JP" dirty="0"/>
              </a:p>
              <a:p>
                <a:r>
                  <a:rPr kumimoji="1" lang="ja-JP" altLang="en-US" dirty="0"/>
                  <a:t>微差である</a:t>
                </a:r>
                <a:endParaRPr kumimoji="1" lang="en-US" altLang="ja-JP" dirty="0"/>
              </a:p>
              <a:p>
                <a:endParaRPr kumimoji="1" lang="ja-JP" altLang="en-US" dirty="0"/>
              </a:p>
            </p:txBody>
          </p:sp>
        </mc:Choice>
        <mc:Fallback xmlns="">
          <p:sp>
            <p:nvSpPr>
              <p:cNvPr id="3" name="ノート プレースホルダー 2"/>
              <p:cNvSpPr>
                <a:spLocks noGrp="1"/>
              </p:cNvSpPr>
              <p:nvPr>
                <p:ph type="body" idx="1"/>
              </p:nvPr>
            </p:nvSpPr>
            <p:spPr/>
            <p:txBody>
              <a:bodyPr/>
              <a:lstStyle/>
              <a:p>
                <a:r>
                  <a:rPr kumimoji="1" lang="ja-JP" altLang="en-US" dirty="0"/>
                  <a:t>小数点以下</a:t>
                </a:r>
                <a:r>
                  <a:rPr kumimoji="1" lang="en-US" altLang="ja-JP" dirty="0"/>
                  <a:t>8</a:t>
                </a:r>
                <a:r>
                  <a:rPr kumimoji="1" lang="ja-JP" altLang="en-US" dirty="0"/>
                  <a:t>桁</a:t>
                </a:r>
                <a:r>
                  <a:rPr kumimoji="1" lang="en-US" altLang="ja-JP" dirty="0"/>
                  <a:t>(Single)</a:t>
                </a:r>
                <a:r>
                  <a:rPr kumimoji="1" lang="ja-JP" altLang="en-US" dirty="0"/>
                  <a:t>と</a:t>
                </a:r>
                <a:r>
                  <a:rPr kumimoji="1" lang="en-US" altLang="ja-JP" dirty="0"/>
                  <a:t>16</a:t>
                </a:r>
                <a:r>
                  <a:rPr kumimoji="1" lang="ja-JP" altLang="en-US" dirty="0"/>
                  <a:t>桁</a:t>
                </a:r>
                <a:r>
                  <a:rPr kumimoji="1" lang="en-US" altLang="ja-JP" dirty="0"/>
                  <a:t>(Double)</a:t>
                </a:r>
                <a:r>
                  <a:rPr kumimoji="1" lang="ja-JP" altLang="en-US" dirty="0"/>
                  <a:t>の場合</a:t>
                </a:r>
                <a:r>
                  <a:rPr lang="ja-JP" altLang="en-US" dirty="0"/>
                  <a:t>で、数値の切り捨てが</a:t>
                </a:r>
                <a:endParaRPr lang="en-US" altLang="ja-JP" dirty="0"/>
              </a:p>
              <a:p>
                <a:r>
                  <a:rPr kumimoji="1" lang="ja-JP" altLang="en-US" dirty="0"/>
                  <a:t>誤差として現れないかイオンチャネル型モデルを対象に検証</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Hodgkin-</a:t>
                </a:r>
                <a:r>
                  <a:rPr lang="en-US" altLang="ja-JP" dirty="0" err="1"/>
                  <a:t>huxley</a:t>
                </a:r>
                <a:r>
                  <a:rPr lang="ja-JP" altLang="en-US" dirty="0"/>
                  <a:t>モデルに同じ定常電流を入力し、その応答を比較</a:t>
                </a:r>
              </a:p>
              <a:p>
                <a:endParaRPr kumimoji="1" lang="en-US" altLang="ja-JP" dirty="0"/>
              </a:p>
              <a:p>
                <a:r>
                  <a:rPr lang="ja-JP" altLang="en-US" dirty="0"/>
                  <a:t>時系列ごとの膜電位差</a:t>
                </a:r>
                <a:r>
                  <a:rPr lang="en-US" altLang="ja-JP" i="0">
                    <a:latin typeface="Cambria Math" panose="02040503050406030204" pitchFamily="18" charset="0"/>
                  </a:rPr>
                  <a:t>𝑉_𝑑𝑖𝑓𝑓</a:t>
                </a:r>
                <a:r>
                  <a:rPr kumimoji="1" lang="ja-JP" altLang="en-US" dirty="0"/>
                  <a:t>は</a:t>
                </a:r>
                <a:r>
                  <a:rPr kumimoji="1" lang="en-US" altLang="ja-JP" dirty="0"/>
                  <a:t>0.03mV</a:t>
                </a:r>
                <a:r>
                  <a:rPr kumimoji="1" lang="ja-JP" altLang="en-US" dirty="0"/>
                  <a:t>程度で存在しているが、</a:t>
                </a:r>
                <a:endParaRPr kumimoji="1" lang="en-US" altLang="ja-JP" dirty="0"/>
              </a:p>
              <a:p>
                <a:r>
                  <a:rPr kumimoji="1" lang="en-US" altLang="ja-JP" dirty="0"/>
                  <a:t>-90mV</a:t>
                </a:r>
                <a:r>
                  <a:rPr kumimoji="1" lang="ja-JP" altLang="en-US" dirty="0"/>
                  <a:t>から</a:t>
                </a:r>
                <a:r>
                  <a:rPr kumimoji="1" lang="en-US" altLang="ja-JP" dirty="0"/>
                  <a:t>40mV</a:t>
                </a:r>
                <a:r>
                  <a:rPr kumimoji="1" lang="ja-JP" altLang="en-US" dirty="0" err="1"/>
                  <a:t>まで</a:t>
                </a:r>
                <a:r>
                  <a:rPr kumimoji="1" lang="ja-JP" altLang="en-US" dirty="0"/>
                  <a:t>推移する膜電位においては応答に影響しないほどの</a:t>
                </a:r>
                <a:endParaRPr kumimoji="1" lang="en-US" altLang="ja-JP" dirty="0"/>
              </a:p>
              <a:p>
                <a:r>
                  <a:rPr kumimoji="1" lang="ja-JP" altLang="en-US" dirty="0"/>
                  <a:t>微差である</a:t>
                </a:r>
                <a:endParaRPr kumimoji="1" lang="en-US" altLang="ja-JP" dirty="0"/>
              </a:p>
              <a:p>
                <a:endParaRPr kumimoji="1" lang="ja-JP" altLang="en-US" dirty="0"/>
              </a:p>
            </p:txBody>
          </p:sp>
        </mc:Fallback>
      </mc:AlternateContent>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14</a:t>
            </a:fld>
            <a:endParaRPr kumimoji="1" lang="ja-JP" altLang="en-US"/>
          </a:p>
        </p:txBody>
      </p:sp>
    </p:spTree>
    <p:extLst>
      <p:ext uri="{BB962C8B-B14F-4D97-AF65-F5344CB8AC3E}">
        <p14:creationId xmlns:p14="http://schemas.microsoft.com/office/powerpoint/2010/main" val="2572714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15</a:t>
            </a:fld>
            <a:endParaRPr kumimoji="1" lang="ja-JP" altLang="en-US"/>
          </a:p>
        </p:txBody>
      </p:sp>
    </p:spTree>
    <p:extLst>
      <p:ext uri="{BB962C8B-B14F-4D97-AF65-F5344CB8AC3E}">
        <p14:creationId xmlns:p14="http://schemas.microsoft.com/office/powerpoint/2010/main" val="260498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1</a:t>
            </a:fld>
            <a:endParaRPr kumimoji="1" lang="ja-JP" altLang="en-US"/>
          </a:p>
        </p:txBody>
      </p:sp>
    </p:spTree>
    <p:extLst>
      <p:ext uri="{BB962C8B-B14F-4D97-AF65-F5344CB8AC3E}">
        <p14:creationId xmlns:p14="http://schemas.microsoft.com/office/powerpoint/2010/main" val="42990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2</a:t>
            </a:fld>
            <a:endParaRPr kumimoji="1" lang="ja-JP" altLang="en-US"/>
          </a:p>
        </p:txBody>
      </p:sp>
    </p:spTree>
    <p:extLst>
      <p:ext uri="{BB962C8B-B14F-4D97-AF65-F5344CB8AC3E}">
        <p14:creationId xmlns:p14="http://schemas.microsoft.com/office/powerpoint/2010/main" val="3910616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3</a:t>
            </a:fld>
            <a:endParaRPr kumimoji="1" lang="ja-JP" altLang="en-US"/>
          </a:p>
        </p:txBody>
      </p:sp>
    </p:spTree>
    <p:extLst>
      <p:ext uri="{BB962C8B-B14F-4D97-AF65-F5344CB8AC3E}">
        <p14:creationId xmlns:p14="http://schemas.microsoft.com/office/powerpoint/2010/main" val="3663529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4</a:t>
            </a:fld>
            <a:endParaRPr kumimoji="1" lang="ja-JP" altLang="en-US"/>
          </a:p>
        </p:txBody>
      </p:sp>
    </p:spTree>
    <p:extLst>
      <p:ext uri="{BB962C8B-B14F-4D97-AF65-F5344CB8AC3E}">
        <p14:creationId xmlns:p14="http://schemas.microsoft.com/office/powerpoint/2010/main" val="3050782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400" dirty="0"/>
              <a:t>「ある閾値を超えたとき、発火と見なす」とするニューロン</a:t>
            </a:r>
          </a:p>
          <a:p>
            <a:r>
              <a:rPr kumimoji="1" lang="ja-JP" altLang="en-US" dirty="0"/>
              <a:t>単純で計算量も少ないが、イオンチャネルの要素を計算しない</a:t>
            </a:r>
            <a:endParaRPr kumimoji="1" lang="en-US" altLang="ja-JP" dirty="0"/>
          </a:p>
          <a:p>
            <a:r>
              <a:rPr lang="ja-JP" altLang="en-US" dirty="0"/>
              <a:t>簡易なニューロンモデル</a:t>
            </a:r>
            <a:endParaRPr kumimoji="1" lang="ja-JP" altLang="en-US" dirty="0"/>
          </a:p>
          <a:p>
            <a:endParaRPr kumimoji="1" lang="en-US" altLang="ja-JP" dirty="0"/>
          </a:p>
          <a:p>
            <a:r>
              <a:rPr kumimoji="1" lang="en-US" altLang="ja-JP" dirty="0"/>
              <a:t>LIF</a:t>
            </a:r>
            <a:r>
              <a:rPr kumimoji="1" lang="ja-JP" altLang="en-US" dirty="0"/>
              <a:t>　単純</a:t>
            </a:r>
            <a:endParaRPr kumimoji="1" lang="en-US" altLang="ja-JP" dirty="0"/>
          </a:p>
          <a:p>
            <a:r>
              <a:rPr kumimoji="1" lang="en-US" altLang="ja-JP" dirty="0"/>
              <a:t>IZH</a:t>
            </a:r>
            <a:r>
              <a:rPr kumimoji="1" lang="ja-JP" altLang="en-US" dirty="0"/>
              <a:t>　単純で</a:t>
            </a:r>
            <a:r>
              <a:rPr lang="ja-JP" altLang="en-US" dirty="0"/>
              <a:t>計算量も少ないが</a:t>
            </a:r>
            <a:endParaRPr kumimoji="1" lang="en-US" altLang="ja-JP" dirty="0"/>
          </a:p>
          <a:p>
            <a:r>
              <a:rPr kumimoji="1" lang="en-US" altLang="ja-JP" dirty="0" err="1"/>
              <a:t>a,b,c,d</a:t>
            </a:r>
            <a:r>
              <a:rPr kumimoji="1" lang="ja-JP" altLang="en-US" dirty="0"/>
              <a:t>の定数を用いることで</a:t>
            </a:r>
            <a:endParaRPr kumimoji="1" lang="en-US" altLang="ja-JP" dirty="0"/>
          </a:p>
          <a:p>
            <a:r>
              <a:rPr kumimoji="1" lang="ja-JP" altLang="en-US" dirty="0"/>
              <a:t>実際の細胞に近い挙動を再現可能</a:t>
            </a:r>
          </a:p>
          <a:p>
            <a:endParaRPr kumimoji="1" lang="en-US" altLang="ja-JP" dirty="0"/>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8</a:t>
            </a:fld>
            <a:endParaRPr kumimoji="1" lang="ja-JP" altLang="en-US"/>
          </a:p>
        </p:txBody>
      </p:sp>
    </p:spTree>
    <p:extLst>
      <p:ext uri="{BB962C8B-B14F-4D97-AF65-F5344CB8AC3E}">
        <p14:creationId xmlns:p14="http://schemas.microsoft.com/office/powerpoint/2010/main" val="310769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実際の細胞の応答に倣い、イオンチャネルの開閉による膜電位変化を計算</a:t>
            </a:r>
            <a:endParaRPr kumimoji="1" lang="en-US" altLang="ja-JP" dirty="0"/>
          </a:p>
          <a:p>
            <a:r>
              <a:rPr lang="ja-JP" altLang="en-US" dirty="0"/>
              <a:t>選択性チャネルが異なるタイミングで開閉して活動電位を発生する部分まで</a:t>
            </a:r>
            <a:endParaRPr lang="en-US" altLang="ja-JP" dirty="0"/>
          </a:p>
          <a:p>
            <a:r>
              <a:rPr lang="ja-JP" altLang="en-US" dirty="0"/>
              <a:t>考慮して計算する複雑なニューロンモデル</a:t>
            </a:r>
            <a:endParaRPr kumimoji="1" lang="ja-JP" altLang="en-US" dirty="0"/>
          </a:p>
          <a:p>
            <a:endParaRPr kumimoji="1" lang="en-US" altLang="ja-JP" dirty="0"/>
          </a:p>
          <a:p>
            <a:r>
              <a:rPr kumimoji="1" lang="en-US" altLang="ja-JP" dirty="0"/>
              <a:t>HH</a:t>
            </a:r>
            <a:r>
              <a:rPr kumimoji="1" lang="ja-JP" altLang="en-US" dirty="0"/>
              <a:t>　</a:t>
            </a:r>
            <a:r>
              <a:rPr lang="ja-JP" altLang="en-US" dirty="0"/>
              <a:t>イカ</a:t>
            </a:r>
            <a:r>
              <a:rPr kumimoji="1" lang="ja-JP" altLang="en-US" dirty="0"/>
              <a:t>の軸索の調査から確立したモデル</a:t>
            </a:r>
            <a:endParaRPr kumimoji="1" lang="en-US" altLang="ja-JP" dirty="0"/>
          </a:p>
          <a:p>
            <a:r>
              <a:rPr lang="en-US" altLang="ja-JP" dirty="0" err="1"/>
              <a:t>C,m,h,n</a:t>
            </a:r>
            <a:r>
              <a:rPr lang="ja-JP" altLang="en-US" dirty="0"/>
              <a:t>はそれぞれ生理学的な意味を持つ</a:t>
            </a:r>
            <a:endParaRPr kumimoji="1" lang="en-US" altLang="ja-JP" dirty="0"/>
          </a:p>
          <a:p>
            <a:endParaRPr kumimoji="1" lang="en-US" altLang="ja-JP" dirty="0"/>
          </a:p>
          <a:p>
            <a:r>
              <a:rPr kumimoji="1" lang="en-US" altLang="ja-JP" dirty="0"/>
              <a:t>2com</a:t>
            </a:r>
            <a:r>
              <a:rPr kumimoji="1" lang="ja-JP" altLang="en-US" dirty="0"/>
              <a:t>　</a:t>
            </a:r>
            <a:r>
              <a:rPr kumimoji="1" lang="en-US" altLang="ja-JP" dirty="0"/>
              <a:t>Hodgkin-Huxley</a:t>
            </a:r>
            <a:r>
              <a:rPr kumimoji="1" lang="ja-JP" altLang="en-US" dirty="0"/>
              <a:t>モデルの拡張系</a:t>
            </a:r>
            <a:endParaRPr kumimoji="1" lang="en-US" altLang="ja-JP" dirty="0"/>
          </a:p>
          <a:p>
            <a:r>
              <a:rPr kumimoji="1" lang="ja-JP" altLang="en-US" dirty="0"/>
              <a:t>細胞体</a:t>
            </a:r>
            <a:r>
              <a:rPr kumimoji="1" lang="en-US" altLang="ja-JP" dirty="0"/>
              <a:t>(Soma)</a:t>
            </a:r>
            <a:r>
              <a:rPr kumimoji="1" lang="ja-JP" altLang="en-US" dirty="0"/>
              <a:t>と樹状突起</a:t>
            </a:r>
            <a:r>
              <a:rPr kumimoji="1" lang="en-US" altLang="ja-JP" dirty="0"/>
              <a:t>(Dendrite)</a:t>
            </a:r>
          </a:p>
          <a:p>
            <a:r>
              <a:rPr lang="ja-JP" altLang="en-US" dirty="0"/>
              <a:t>がそれぞれ相互作用</a:t>
            </a:r>
            <a:endParaRPr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9</a:t>
            </a:fld>
            <a:endParaRPr kumimoji="1" lang="ja-JP" altLang="en-US"/>
          </a:p>
        </p:txBody>
      </p:sp>
    </p:spTree>
    <p:extLst>
      <p:ext uri="{BB962C8B-B14F-4D97-AF65-F5344CB8AC3E}">
        <p14:creationId xmlns:p14="http://schemas.microsoft.com/office/powerpoint/2010/main" val="79818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GPU</a:t>
            </a:r>
            <a:r>
              <a:rPr kumimoji="1" lang="ja-JP" altLang="en-US" dirty="0"/>
              <a:t>　ニューロンモデルの複雑さと強く相関</a:t>
            </a:r>
            <a:endParaRPr kumimoji="1" lang="en-US" altLang="ja-JP" dirty="0"/>
          </a:p>
          <a:p>
            <a:r>
              <a:rPr lang="ja-JP" altLang="en-US" dirty="0"/>
              <a:t>微分方程式で用いる変数の個数によって</a:t>
            </a:r>
            <a:endParaRPr lang="en-US" altLang="ja-JP" dirty="0"/>
          </a:p>
          <a:p>
            <a:r>
              <a:rPr kumimoji="1" lang="ja-JP" altLang="en-US" dirty="0"/>
              <a:t>実行時間</a:t>
            </a:r>
            <a:r>
              <a:rPr lang="ja-JP" altLang="en-US" dirty="0"/>
              <a:t>差が発生</a:t>
            </a:r>
            <a:endParaRPr kumimoji="1" lang="en-US" altLang="ja-JP" dirty="0"/>
          </a:p>
          <a:p>
            <a:endParaRPr kumimoji="1" lang="en-US" altLang="ja-JP" dirty="0"/>
          </a:p>
          <a:p>
            <a:r>
              <a:rPr kumimoji="1" lang="en-US" altLang="ja-JP" dirty="0"/>
              <a:t>CPU</a:t>
            </a:r>
            <a:r>
              <a:rPr kumimoji="1" lang="ja-JP" altLang="en-US" dirty="0"/>
              <a:t>　ニューロンモデルの型と強く相関</a:t>
            </a:r>
            <a:endParaRPr kumimoji="1" lang="en-US" altLang="ja-JP" dirty="0"/>
          </a:p>
          <a:p>
            <a:r>
              <a:rPr kumimoji="1" lang="ja-JP" altLang="en-US" dirty="0"/>
              <a:t>閾値発火型とイオンチャネル型が持つ</a:t>
            </a:r>
            <a:endParaRPr lang="en-US" altLang="ja-JP" dirty="0"/>
          </a:p>
          <a:p>
            <a:r>
              <a:rPr kumimoji="1" lang="ja-JP" altLang="en-US" dirty="0"/>
              <a:t>発火時処理の複雑さで実行時間差が発生</a:t>
            </a:r>
            <a:endParaRPr kumimoji="1" lang="en-US" altLang="ja-JP" dirty="0"/>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10</a:t>
            </a:fld>
            <a:endParaRPr kumimoji="1" lang="ja-JP" altLang="en-US"/>
          </a:p>
        </p:txBody>
      </p:sp>
    </p:spTree>
    <p:extLst>
      <p:ext uri="{BB962C8B-B14F-4D97-AF65-F5344CB8AC3E}">
        <p14:creationId xmlns:p14="http://schemas.microsoft.com/office/powerpoint/2010/main" val="913343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ニューロン数が少数の場合では</a:t>
            </a:r>
            <a:r>
              <a:rPr lang="en-US" altLang="ja-JP" dirty="0"/>
              <a:t>CPU</a:t>
            </a:r>
            <a:r>
              <a:rPr lang="ja-JP" altLang="en-US" dirty="0"/>
              <a:t>が高速であるが、数が増加するに伴い</a:t>
            </a:r>
            <a:endParaRPr lang="en-US" altLang="ja-JP" dirty="0"/>
          </a:p>
          <a:p>
            <a:r>
              <a:rPr lang="en-US" altLang="ja-JP" dirty="0"/>
              <a:t>GPU</a:t>
            </a:r>
            <a:r>
              <a:rPr lang="ja-JP" altLang="en-US" dirty="0"/>
              <a:t>の方が実行時間は高速となる</a:t>
            </a:r>
            <a:endParaRPr lang="en-US" altLang="ja-JP" dirty="0"/>
          </a:p>
          <a:p>
            <a:r>
              <a:rPr lang="en-US" altLang="ja-JP" dirty="0"/>
              <a:t>(</a:t>
            </a:r>
            <a:r>
              <a:rPr lang="ja-JP" altLang="en-US" dirty="0"/>
              <a:t>ニューロン数</a:t>
            </a:r>
            <a:r>
              <a:rPr lang="en-US" altLang="ja-JP" dirty="0"/>
              <a:t>=2^18</a:t>
            </a:r>
            <a:r>
              <a:rPr lang="ja-JP" altLang="en-US" dirty="0"/>
              <a:t>時点では約</a:t>
            </a:r>
            <a:r>
              <a:rPr lang="en-US" altLang="ja-JP" dirty="0"/>
              <a:t>5.0</a:t>
            </a:r>
            <a:r>
              <a:rPr lang="ja-JP" altLang="en-US" dirty="0"/>
              <a:t>倍</a:t>
            </a:r>
            <a:r>
              <a:rPr lang="en-US" altLang="ja-JP" dirty="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C3210392-2FBB-4529-892F-67A626ACCFA4}" type="slidenum">
              <a:rPr kumimoji="1" lang="ja-JP" altLang="en-US" smtClean="0"/>
              <a:t>11</a:t>
            </a:fld>
            <a:endParaRPr kumimoji="1" lang="ja-JP" altLang="en-US"/>
          </a:p>
        </p:txBody>
      </p:sp>
    </p:spTree>
    <p:extLst>
      <p:ext uri="{BB962C8B-B14F-4D97-AF65-F5344CB8AC3E}">
        <p14:creationId xmlns:p14="http://schemas.microsoft.com/office/powerpoint/2010/main" val="3057920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45DA7BA-0A59-6E4B-A2A4-5DF7C475D9D5}" type="datetime1">
              <a:rPr kumimoji="1" lang="ja-JP" altLang="en-US" smtClean="0"/>
              <a:t>2018/2/5</a:t>
            </a:fld>
            <a:endParaRPr kumimoji="1" lang="ja-JP" altLang="en-US"/>
          </a:p>
        </p:txBody>
      </p:sp>
      <p:sp>
        <p:nvSpPr>
          <p:cNvPr id="5" name="フッター プレースホルダー 4"/>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6" name="スライド番号プレースホルダー 5"/>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419011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A44C2BA-FFFD-2D40-9202-7AE209A2C7E5}" type="datetime1">
              <a:rPr kumimoji="1" lang="ja-JP" altLang="en-US" smtClean="0"/>
              <a:t>2018/2/5</a:t>
            </a:fld>
            <a:endParaRPr kumimoji="1" lang="ja-JP" altLang="en-US"/>
          </a:p>
        </p:txBody>
      </p:sp>
      <p:sp>
        <p:nvSpPr>
          <p:cNvPr id="5" name="フッター プレースホルダー 4"/>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6" name="スライド番号プレースホルダー 5"/>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2612282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2F3EE93-9BEB-884E-B708-9E055ECA4791}" type="datetime1">
              <a:rPr kumimoji="1" lang="ja-JP" altLang="en-US" smtClean="0"/>
              <a:t>2018/2/5</a:t>
            </a:fld>
            <a:endParaRPr kumimoji="1" lang="ja-JP" altLang="en-US"/>
          </a:p>
        </p:txBody>
      </p:sp>
      <p:sp>
        <p:nvSpPr>
          <p:cNvPr id="5" name="フッター プレースホルダー 4"/>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6" name="スライド番号プレースホルダー 5"/>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1631734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9D5528D-F473-6D48-9A3F-705764B902D1}" type="datetime1">
              <a:rPr kumimoji="1" lang="ja-JP" altLang="en-US" smtClean="0"/>
              <a:t>2018/2/5</a:t>
            </a:fld>
            <a:endParaRPr kumimoji="1" lang="ja-JP" altLang="en-US"/>
          </a:p>
        </p:txBody>
      </p:sp>
      <p:sp>
        <p:nvSpPr>
          <p:cNvPr id="5" name="フッター プレースホルダー 4"/>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6" name="スライド番号プレースホルダー 5"/>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176690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8C64A001-C4B8-054A-8988-B516CE1A2A4A}" type="datetime1">
              <a:rPr kumimoji="1" lang="ja-JP" altLang="en-US" smtClean="0"/>
              <a:t>2018/2/5</a:t>
            </a:fld>
            <a:endParaRPr kumimoji="1" lang="ja-JP" altLang="en-US"/>
          </a:p>
        </p:txBody>
      </p:sp>
      <p:sp>
        <p:nvSpPr>
          <p:cNvPr id="5" name="フッター プレースホルダー 4"/>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6" name="スライド番号プレースホルダー 5"/>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3645629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A22082-4EE0-5E46-9611-04414EF09200}" type="datetime1">
              <a:rPr kumimoji="1" lang="ja-JP" altLang="en-US" smtClean="0"/>
              <a:t>2018/2/5</a:t>
            </a:fld>
            <a:endParaRPr kumimoji="1" lang="ja-JP" altLang="en-US"/>
          </a:p>
        </p:txBody>
      </p:sp>
      <p:sp>
        <p:nvSpPr>
          <p:cNvPr id="6" name="フッター プレースホルダー 5"/>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7" name="スライド番号プレースホルダー 6"/>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298851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B54825F-F1C5-9B41-BCBC-924F2600BF0C}" type="datetime1">
              <a:rPr kumimoji="1" lang="ja-JP" altLang="en-US" smtClean="0"/>
              <a:t>2018/2/5</a:t>
            </a:fld>
            <a:endParaRPr kumimoji="1" lang="ja-JP" altLang="en-US"/>
          </a:p>
        </p:txBody>
      </p:sp>
      <p:sp>
        <p:nvSpPr>
          <p:cNvPr id="8" name="フッター プレースホルダー 7"/>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9" name="スライド番号プレースホルダー 8"/>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2905499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C8787F95-AB0C-0849-A690-59315949A276}" type="datetime1">
              <a:rPr kumimoji="1" lang="ja-JP" altLang="en-US" smtClean="0"/>
              <a:t>2018/2/5</a:t>
            </a:fld>
            <a:endParaRPr kumimoji="1" lang="ja-JP" altLang="en-US"/>
          </a:p>
        </p:txBody>
      </p:sp>
      <p:sp>
        <p:nvSpPr>
          <p:cNvPr id="4" name="フッター プレースホルダー 3"/>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5" name="スライド番号プレースホルダー 4"/>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3038460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815A1B6-3A82-A742-A751-453F7A4B4BE1}" type="datetime1">
              <a:rPr kumimoji="1" lang="ja-JP" altLang="en-US" smtClean="0"/>
              <a:t>2018/2/5</a:t>
            </a:fld>
            <a:endParaRPr kumimoji="1" lang="ja-JP" altLang="en-US"/>
          </a:p>
        </p:txBody>
      </p:sp>
      <p:sp>
        <p:nvSpPr>
          <p:cNvPr id="3" name="フッター プレースホルダー 2"/>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2192843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18E3F43-83AE-FA4E-9BA8-B308A4291F78}" type="datetime1">
              <a:rPr kumimoji="1" lang="ja-JP" altLang="en-US" smtClean="0"/>
              <a:t>2018/2/5</a:t>
            </a:fld>
            <a:endParaRPr kumimoji="1" lang="ja-JP" altLang="en-US"/>
          </a:p>
        </p:txBody>
      </p:sp>
      <p:sp>
        <p:nvSpPr>
          <p:cNvPr id="6" name="フッター プレースホルダー 5"/>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7" name="スライド番号プレースホルダー 6"/>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1236339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656F9C9-77E2-BA4E-8070-BD1FA198DA48}" type="datetime1">
              <a:rPr kumimoji="1" lang="ja-JP" altLang="en-US" smtClean="0"/>
              <a:t>2018/2/5</a:t>
            </a:fld>
            <a:endParaRPr kumimoji="1" lang="ja-JP" altLang="en-US"/>
          </a:p>
        </p:txBody>
      </p:sp>
      <p:sp>
        <p:nvSpPr>
          <p:cNvPr id="6" name="フッター プレースホルダー 5"/>
          <p:cNvSpPr>
            <a:spLocks noGrp="1"/>
          </p:cNvSpPr>
          <p:nvPr>
            <p:ph type="ftr" sz="quarter" idx="11"/>
          </p:nvPr>
        </p:nvSpPr>
        <p:spPr/>
        <p:txBody>
          <a:body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7" name="スライド番号プレースホルダー 6"/>
          <p:cNvSpPr>
            <a:spLocks noGrp="1"/>
          </p:cNvSpPr>
          <p:nvPr>
            <p:ph type="sldNum" sz="quarter" idx="12"/>
          </p:nvPr>
        </p:nvSpPr>
        <p:spPr/>
        <p:txBody>
          <a:body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1997628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18928C-2EB5-004E-A00C-FCF4497AD7B3}" type="datetime1">
              <a:rPr kumimoji="1" lang="ja-JP" altLang="en-US" smtClean="0"/>
              <a:t>2018/2/5</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zh-CN" altLang="en-US"/>
              <a:t>電気通信大学　情報理工学研究科 基盤理工学専攻　樫森研究室　奥野舜 平成</a:t>
            </a:r>
            <a:r>
              <a:rPr kumimoji="1" lang="en-US" altLang="zh-CN"/>
              <a:t>29</a:t>
            </a:r>
            <a:r>
              <a:rPr kumimoji="1" lang="zh-CN" altLang="en-US"/>
              <a:t>年</a:t>
            </a:r>
            <a:r>
              <a:rPr kumimoji="1" lang="en-US" altLang="zh-CN"/>
              <a:t>4</a:t>
            </a:r>
            <a:r>
              <a:rPr kumimoji="1" lang="zh-CN" altLang="en-US"/>
              <a:t>月</a:t>
            </a:r>
            <a:r>
              <a:rPr kumimoji="1" lang="en-US" altLang="zh-CN"/>
              <a:t>26</a:t>
            </a:r>
            <a:r>
              <a:rPr kumimoji="1" lang="zh-CN" altLang="en-US"/>
              <a:t>日</a:t>
            </a:r>
            <a:r>
              <a:rPr kumimoji="1" lang="en-US" altLang="zh-CN"/>
              <a:t>(</a:t>
            </a:r>
            <a:r>
              <a:rPr kumimoji="1" lang="zh-CN" altLang="en-US"/>
              <a:t>水</a:t>
            </a:r>
            <a:r>
              <a:rPr kumimoji="1" lang="en-US" altLang="zh-CN"/>
              <a:t>)</a:t>
            </a:r>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1B575-576A-460D-A78B-4DD9300BA0DA}" type="slidenum">
              <a:rPr kumimoji="1" lang="ja-JP" altLang="en-US" smtClean="0"/>
              <a:t>‹#›</a:t>
            </a:fld>
            <a:endParaRPr kumimoji="1" lang="ja-JP" altLang="en-US"/>
          </a:p>
        </p:txBody>
      </p:sp>
    </p:spTree>
    <p:extLst>
      <p:ext uri="{BB962C8B-B14F-4D97-AF65-F5344CB8AC3E}">
        <p14:creationId xmlns:p14="http://schemas.microsoft.com/office/powerpoint/2010/main" val="2607759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6.wdp"/><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8.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8411" y="1720735"/>
            <a:ext cx="8736676" cy="2701636"/>
          </a:xfrm>
        </p:spPr>
        <p:txBody>
          <a:bodyPr>
            <a:noAutofit/>
          </a:bodyPr>
          <a:lstStyle/>
          <a:p>
            <a:pPr algn="ctr"/>
            <a:r>
              <a:rPr lang="ja-JP" altLang="ja-JP" sz="4000" b="1" dirty="0"/>
              <a:t>弱電気魚における物体形状の</a:t>
            </a:r>
            <a:br>
              <a:rPr lang="ja-JP" altLang="ja-JP" sz="4000" b="1" dirty="0"/>
            </a:br>
            <a:r>
              <a:rPr lang="ja-JP" altLang="ja-JP" sz="4000" b="1" dirty="0"/>
              <a:t>神経コーディングを解明するための</a:t>
            </a:r>
            <a:br>
              <a:rPr lang="ja-JP" altLang="ja-JP" sz="4000" b="1" dirty="0"/>
            </a:br>
            <a:r>
              <a:rPr lang="en-US" altLang="ja-JP" sz="4000" b="1" dirty="0"/>
              <a:t>GPGPU</a:t>
            </a:r>
            <a:r>
              <a:rPr lang="ja-JP" altLang="ja-JP" sz="4000" b="1" dirty="0"/>
              <a:t>計算システムの開発</a:t>
            </a:r>
            <a:br>
              <a:rPr lang="ja-JP" altLang="ja-JP" sz="3600" dirty="0"/>
            </a:br>
            <a:br>
              <a:rPr lang="ja-JP" altLang="en-US" sz="3600" b="1" dirty="0"/>
            </a:br>
            <a:br>
              <a:rPr lang="en-US" altLang="ja-JP" sz="3200" dirty="0"/>
            </a:br>
            <a:endParaRPr kumimoji="1" lang="ja-JP" altLang="en-US" sz="5400" b="1" dirty="0"/>
          </a:p>
        </p:txBody>
      </p:sp>
      <p:sp>
        <p:nvSpPr>
          <p:cNvPr id="6" name="タイトル 1"/>
          <p:cNvSpPr txBox="1">
            <a:spLocks/>
          </p:cNvSpPr>
          <p:nvPr/>
        </p:nvSpPr>
        <p:spPr>
          <a:xfrm>
            <a:off x="643399" y="4544661"/>
            <a:ext cx="7886700" cy="231333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ja-JP" altLang="en-US" sz="2900" dirty="0"/>
              <a:t>電気通信大学大学院</a:t>
            </a:r>
            <a:r>
              <a:rPr lang="ja-JP" altLang="ja-JP" sz="2900" dirty="0"/>
              <a:t>　</a:t>
            </a:r>
            <a:r>
              <a:rPr lang="ja-JP" altLang="en-US" sz="2900" dirty="0"/>
              <a:t>情報理工学研究科</a:t>
            </a:r>
            <a:br>
              <a:rPr lang="en-US" altLang="ja-JP" sz="2900" dirty="0"/>
            </a:br>
            <a:r>
              <a:rPr lang="ja-JP" altLang="en-US" sz="2900" dirty="0"/>
              <a:t>基盤理工学専攻</a:t>
            </a:r>
            <a:r>
              <a:rPr lang="ja-JP" altLang="ja-JP" sz="2900" dirty="0"/>
              <a:t>　</a:t>
            </a:r>
            <a:r>
              <a:rPr lang="ja-JP" altLang="en-US" sz="2900" dirty="0"/>
              <a:t>樫森研究室　</a:t>
            </a:r>
            <a:endParaRPr lang="en-US" altLang="ja-JP" sz="2900" dirty="0"/>
          </a:p>
          <a:p>
            <a:pPr algn="r"/>
            <a:r>
              <a:rPr lang="ja-JP" altLang="en-US" sz="2900" dirty="0"/>
              <a:t>学籍番号</a:t>
            </a:r>
            <a:r>
              <a:rPr lang="en-US" altLang="ja-JP" sz="2900" dirty="0"/>
              <a:t>1633021</a:t>
            </a:r>
          </a:p>
          <a:p>
            <a:pPr algn="r"/>
            <a:r>
              <a:rPr lang="ja-JP" altLang="en-US" sz="3700" dirty="0"/>
              <a:t>　　奥野　舜</a:t>
            </a:r>
            <a:endParaRPr lang="en-US" altLang="ja-JP" sz="3700" dirty="0"/>
          </a:p>
          <a:p>
            <a:pPr algn="r"/>
            <a:endParaRPr lang="en-US" altLang="ja-JP" sz="3700" dirty="0"/>
          </a:p>
        </p:txBody>
      </p:sp>
    </p:spTree>
    <p:extLst>
      <p:ext uri="{BB962C8B-B14F-4D97-AF65-F5344CB8AC3E}">
        <p14:creationId xmlns:p14="http://schemas.microsoft.com/office/powerpoint/2010/main" val="2359331209"/>
      </p:ext>
    </p:extLst>
  </p:cSld>
  <p:clrMapOvr>
    <a:masterClrMapping/>
  </p:clrMapOvr>
  <mc:AlternateContent xmlns:mc="http://schemas.openxmlformats.org/markup-compatibility/2006" xmlns:p14="http://schemas.microsoft.com/office/powerpoint/2010/main">
    <mc:Choice Requires="p14">
      <p:transition spd="slow" p14:dur="2000" advTm="12047"/>
    </mc:Choice>
    <mc:Fallback xmlns="">
      <p:transition xmlns:p14="http://schemas.microsoft.com/office/powerpoint/2010/main" spd="slow" advTm="120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8423910" cy="915034"/>
          </a:xfrm>
        </p:spPr>
        <p:txBody>
          <a:bodyPr>
            <a:normAutofit fontScale="90000"/>
          </a:bodyPr>
          <a:lstStyle/>
          <a:p>
            <a:r>
              <a:rPr lang="ja-JP" altLang="en-US" dirty="0"/>
              <a:t>イオンチャネル型ニューロンモデル</a:t>
            </a:r>
            <a:endParaRPr kumimoji="1" lang="ja-JP" altLang="en-US" dirty="0"/>
          </a:p>
        </p:txBody>
      </p:sp>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9</a:t>
            </a:fld>
            <a:endParaRPr kumimoji="1" lang="ja-JP" altLang="en-US"/>
          </a:p>
        </p:txBody>
      </p:sp>
      <p:sp>
        <p:nvSpPr>
          <p:cNvPr id="16" name="角丸四角形 15"/>
          <p:cNvSpPr/>
          <p:nvPr/>
        </p:nvSpPr>
        <p:spPr>
          <a:xfrm>
            <a:off x="994844" y="1334583"/>
            <a:ext cx="3230903" cy="90139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ja-JP" sz="2800" b="1" dirty="0">
                <a:solidFill>
                  <a:schemeClr val="bg1"/>
                </a:solidFill>
              </a:rPr>
              <a:t>Hodgkin-Huxley</a:t>
            </a:r>
            <a:r>
              <a:rPr kumimoji="1" lang="ja-JP" altLang="en-US" sz="2800" b="1" dirty="0">
                <a:solidFill>
                  <a:schemeClr val="bg1"/>
                </a:solidFill>
              </a:rPr>
              <a:t>モデル</a:t>
            </a:r>
          </a:p>
        </p:txBody>
      </p:sp>
      <p:sp>
        <p:nvSpPr>
          <p:cNvPr id="17" name="角丸四角形 16"/>
          <p:cNvSpPr/>
          <p:nvPr/>
        </p:nvSpPr>
        <p:spPr>
          <a:xfrm>
            <a:off x="5026460" y="1334583"/>
            <a:ext cx="3305641" cy="86088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ja-JP" sz="2800" b="1" dirty="0">
                <a:solidFill>
                  <a:schemeClr val="bg1"/>
                </a:solidFill>
              </a:rPr>
              <a:t>2-compartment</a:t>
            </a:r>
          </a:p>
          <a:p>
            <a:pPr algn="ctr"/>
            <a:r>
              <a:rPr kumimoji="1" lang="ja-JP" altLang="en-US" sz="2800" b="1" dirty="0">
                <a:solidFill>
                  <a:schemeClr val="bg1"/>
                </a:solidFill>
              </a:rPr>
              <a:t>モデル</a:t>
            </a:r>
          </a:p>
        </p:txBody>
      </p:sp>
      <p:pic>
        <p:nvPicPr>
          <p:cNvPr id="3" name="図 2"/>
          <p:cNvPicPr>
            <a:picLocks noChangeAspect="1"/>
          </p:cNvPicPr>
          <p:nvPr/>
        </p:nvPicPr>
        <p:blipFill>
          <a:blip r:embed="rId3"/>
          <a:stretch>
            <a:fillRect/>
          </a:stretch>
        </p:blipFill>
        <p:spPr>
          <a:xfrm>
            <a:off x="212447" y="2889925"/>
            <a:ext cx="4733072" cy="2658022"/>
          </a:xfrm>
          <a:prstGeom prst="rect">
            <a:avLst/>
          </a:prstGeom>
        </p:spPr>
      </p:pic>
      <p:pic>
        <p:nvPicPr>
          <p:cNvPr id="10" name="図 9"/>
          <p:cNvPicPr>
            <a:picLocks noChangeAspect="1"/>
          </p:cNvPicPr>
          <p:nvPr/>
        </p:nvPicPr>
        <p:blipFill>
          <a:blip r:embed="rId4"/>
          <a:stretch>
            <a:fillRect/>
          </a:stretch>
        </p:blipFill>
        <p:spPr>
          <a:xfrm>
            <a:off x="4643696" y="2357898"/>
            <a:ext cx="4071168" cy="4181015"/>
          </a:xfrm>
          <a:prstGeom prst="rect">
            <a:avLst/>
          </a:prstGeom>
        </p:spPr>
      </p:pic>
    </p:spTree>
    <p:extLst>
      <p:ext uri="{BB962C8B-B14F-4D97-AF65-F5344CB8AC3E}">
        <p14:creationId xmlns:p14="http://schemas.microsoft.com/office/powerpoint/2010/main" val="3306058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21935"/>
            <a:ext cx="7886700" cy="765405"/>
          </a:xfrm>
        </p:spPr>
        <p:txBody>
          <a:bodyPr/>
          <a:lstStyle/>
          <a:p>
            <a:r>
              <a:rPr kumimoji="1" lang="ja-JP" altLang="en-US" dirty="0"/>
              <a:t>実験結果</a:t>
            </a:r>
          </a:p>
        </p:txBody>
      </p:sp>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10</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5881" y="7457346"/>
            <a:ext cx="5520555" cy="3729081"/>
          </a:xfrm>
          <a:prstGeom prst="rect">
            <a:avLst/>
          </a:prstGeom>
        </p:spPr>
      </p:pic>
      <p:grpSp>
        <p:nvGrpSpPr>
          <p:cNvPr id="11" name="グループ化 10"/>
          <p:cNvGrpSpPr/>
          <p:nvPr/>
        </p:nvGrpSpPr>
        <p:grpSpPr>
          <a:xfrm>
            <a:off x="111054" y="2497932"/>
            <a:ext cx="4374477" cy="3440085"/>
            <a:chOff x="111831" y="403523"/>
            <a:chExt cx="4374477" cy="3440085"/>
          </a:xfrm>
        </p:grpSpPr>
        <p:pic>
          <p:nvPicPr>
            <p:cNvPr id="5" name="図 4"/>
            <p:cNvPicPr>
              <a:picLocks noChangeAspect="1"/>
            </p:cNvPicPr>
            <p:nvPr/>
          </p:nvPicPr>
          <p:blipFill>
            <a:blip r:embed="rId4"/>
            <a:stretch>
              <a:fillRect/>
            </a:stretch>
          </p:blipFill>
          <p:spPr>
            <a:xfrm>
              <a:off x="111831" y="887340"/>
              <a:ext cx="4374477" cy="2956268"/>
            </a:xfrm>
            <a:prstGeom prst="rect">
              <a:avLst/>
            </a:prstGeom>
          </p:spPr>
        </p:pic>
        <p:sp>
          <p:nvSpPr>
            <p:cNvPr id="3" name="正方形/長方形 2"/>
            <p:cNvSpPr/>
            <p:nvPr/>
          </p:nvSpPr>
          <p:spPr>
            <a:xfrm>
              <a:off x="1863036" y="403523"/>
              <a:ext cx="872066" cy="5842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b="1" dirty="0"/>
                <a:t>G</a:t>
              </a:r>
              <a:r>
                <a:rPr kumimoji="1" lang="en-US" altLang="ja-JP" b="1" dirty="0"/>
                <a:t>PU</a:t>
              </a:r>
              <a:endParaRPr kumimoji="1" lang="ja-JP" altLang="en-US" b="1" dirty="0"/>
            </a:p>
          </p:txBody>
        </p:sp>
      </p:grpSp>
      <p:grpSp>
        <p:nvGrpSpPr>
          <p:cNvPr id="12" name="グループ化 11"/>
          <p:cNvGrpSpPr/>
          <p:nvPr/>
        </p:nvGrpSpPr>
        <p:grpSpPr>
          <a:xfrm>
            <a:off x="4659359" y="2497932"/>
            <a:ext cx="4363566" cy="3431391"/>
            <a:chOff x="4668603" y="403523"/>
            <a:chExt cx="4363566" cy="3431391"/>
          </a:xfrm>
        </p:grpSpPr>
        <p:pic>
          <p:nvPicPr>
            <p:cNvPr id="7" name="図 6"/>
            <p:cNvPicPr>
              <a:picLocks noChangeAspect="1"/>
            </p:cNvPicPr>
            <p:nvPr/>
          </p:nvPicPr>
          <p:blipFill>
            <a:blip r:embed="rId5"/>
            <a:stretch>
              <a:fillRect/>
            </a:stretch>
          </p:blipFill>
          <p:spPr>
            <a:xfrm>
              <a:off x="4668603" y="887340"/>
              <a:ext cx="4363566" cy="2947574"/>
            </a:xfrm>
            <a:prstGeom prst="rect">
              <a:avLst/>
            </a:prstGeom>
          </p:spPr>
        </p:pic>
        <p:sp>
          <p:nvSpPr>
            <p:cNvPr id="10" name="正方形/長方形 9"/>
            <p:cNvSpPr/>
            <p:nvPr/>
          </p:nvSpPr>
          <p:spPr>
            <a:xfrm>
              <a:off x="6527912" y="403523"/>
              <a:ext cx="872066" cy="5842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b="1" dirty="0"/>
                <a:t>CPU</a:t>
              </a:r>
              <a:endParaRPr kumimoji="1" lang="ja-JP" altLang="en-US" b="1" dirty="0"/>
            </a:p>
          </p:txBody>
        </p:sp>
      </p:grpSp>
      <p:sp>
        <p:nvSpPr>
          <p:cNvPr id="13" name="テキスト ボックス 12"/>
          <p:cNvSpPr txBox="1"/>
          <p:nvPr/>
        </p:nvSpPr>
        <p:spPr>
          <a:xfrm>
            <a:off x="641272" y="923554"/>
            <a:ext cx="8036174" cy="1077218"/>
          </a:xfrm>
          <a:prstGeom prst="rect">
            <a:avLst/>
          </a:prstGeom>
          <a:noFill/>
        </p:spPr>
        <p:txBody>
          <a:bodyPr wrap="none" rtlCol="0">
            <a:spAutoFit/>
          </a:bodyPr>
          <a:lstStyle/>
          <a:p>
            <a:r>
              <a:rPr kumimoji="1" lang="en-US" altLang="ja-JP" sz="3200" dirty="0"/>
              <a:t>LIF</a:t>
            </a:r>
            <a:r>
              <a:rPr lang="ja-JP" altLang="en-US" sz="3200" dirty="0" err="1"/>
              <a:t>，</a:t>
            </a:r>
            <a:r>
              <a:rPr lang="en-US" altLang="ja-JP" sz="3200" dirty="0" err="1"/>
              <a:t>Izhikevich</a:t>
            </a:r>
            <a:r>
              <a:rPr lang="ja-JP" altLang="en-US" sz="3200" dirty="0" err="1"/>
              <a:t>，</a:t>
            </a:r>
            <a:r>
              <a:rPr lang="en-US" altLang="ja-JP" sz="3200" dirty="0"/>
              <a:t>Hodgkin-Huxley</a:t>
            </a:r>
          </a:p>
          <a:p>
            <a:r>
              <a:rPr kumimoji="1" lang="en-US" altLang="ja-JP" sz="3200" dirty="0"/>
              <a:t>2-compartment</a:t>
            </a:r>
            <a:r>
              <a:rPr kumimoji="1" lang="ja-JP" altLang="en-US" sz="3200" dirty="0"/>
              <a:t>モデルの計算時間差を計測</a:t>
            </a:r>
          </a:p>
        </p:txBody>
      </p:sp>
      <p:sp>
        <p:nvSpPr>
          <p:cNvPr id="17" name="正方形/長方形 16"/>
          <p:cNvSpPr/>
          <p:nvPr/>
        </p:nvSpPr>
        <p:spPr>
          <a:xfrm>
            <a:off x="1671822" y="5739559"/>
            <a:ext cx="1489177" cy="198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dirty="0">
                <a:solidFill>
                  <a:schemeClr val="tx1"/>
                </a:solidFill>
              </a:rPr>
              <a:t>Neuron Number</a:t>
            </a:r>
          </a:p>
        </p:txBody>
      </p:sp>
      <p:sp>
        <p:nvSpPr>
          <p:cNvPr id="18" name="正方形/長方形 17"/>
          <p:cNvSpPr/>
          <p:nvPr/>
        </p:nvSpPr>
        <p:spPr>
          <a:xfrm>
            <a:off x="6210112" y="5726527"/>
            <a:ext cx="1489177" cy="198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dirty="0">
                <a:solidFill>
                  <a:schemeClr val="tx1"/>
                </a:solidFill>
              </a:rPr>
              <a:t>Neuron Number</a:t>
            </a:r>
          </a:p>
        </p:txBody>
      </p:sp>
      <p:sp>
        <p:nvSpPr>
          <p:cNvPr id="19" name="テキスト ボックス 18">
            <a:extLst>
              <a:ext uri="{FF2B5EF4-FFF2-40B4-BE49-F238E27FC236}">
                <a16:creationId xmlns:a16="http://schemas.microsoft.com/office/drawing/2014/main" id="{3ECF9193-B080-4DB3-89C2-DDDEE7D67CFD}"/>
              </a:ext>
            </a:extLst>
          </p:cNvPr>
          <p:cNvSpPr txBox="1"/>
          <p:nvPr/>
        </p:nvSpPr>
        <p:spPr>
          <a:xfrm>
            <a:off x="2071638" y="3165957"/>
            <a:ext cx="1173719" cy="369332"/>
          </a:xfrm>
          <a:prstGeom prst="rect">
            <a:avLst/>
          </a:prstGeom>
          <a:noFill/>
          <a:ln w="28575">
            <a:solidFill>
              <a:srgbClr val="FF0000"/>
            </a:solidFill>
          </a:ln>
        </p:spPr>
        <p:txBody>
          <a:bodyPr wrap="none" rtlCol="0">
            <a:spAutoFit/>
          </a:bodyPr>
          <a:lstStyle/>
          <a:p>
            <a:r>
              <a:rPr lang="ja-JP" altLang="en-US" dirty="0">
                <a:solidFill>
                  <a:srgbClr val="FF0000"/>
                </a:solidFill>
              </a:rPr>
              <a:t>↑</a:t>
            </a:r>
            <a:r>
              <a:rPr kumimoji="1" lang="ja-JP" altLang="en-US" dirty="0">
                <a:solidFill>
                  <a:srgbClr val="FF0000"/>
                </a:solidFill>
              </a:rPr>
              <a:t>変数 </a:t>
            </a:r>
            <a:r>
              <a:rPr lang="ja-JP" altLang="en-US" dirty="0">
                <a:solidFill>
                  <a:srgbClr val="FF0000"/>
                </a:solidFill>
              </a:rPr>
              <a:t>多</a:t>
            </a:r>
            <a:endParaRPr kumimoji="1" lang="ja-JP" altLang="en-US" dirty="0">
              <a:solidFill>
                <a:srgbClr val="FF0000"/>
              </a:solidFill>
            </a:endParaRPr>
          </a:p>
        </p:txBody>
      </p:sp>
      <p:sp>
        <p:nvSpPr>
          <p:cNvPr id="20" name="テキスト ボックス 19">
            <a:extLst>
              <a:ext uri="{FF2B5EF4-FFF2-40B4-BE49-F238E27FC236}">
                <a16:creationId xmlns:a16="http://schemas.microsoft.com/office/drawing/2014/main" id="{7E439DE2-558C-4E4C-8317-9EF13F7F45DB}"/>
              </a:ext>
            </a:extLst>
          </p:cNvPr>
          <p:cNvSpPr txBox="1"/>
          <p:nvPr/>
        </p:nvSpPr>
        <p:spPr>
          <a:xfrm>
            <a:off x="2882406" y="4826959"/>
            <a:ext cx="1173719" cy="369332"/>
          </a:xfrm>
          <a:prstGeom prst="rect">
            <a:avLst/>
          </a:prstGeom>
          <a:noFill/>
          <a:ln w="28575">
            <a:solidFill>
              <a:srgbClr val="FF0000"/>
            </a:solidFill>
          </a:ln>
        </p:spPr>
        <p:txBody>
          <a:bodyPr wrap="none" rtlCol="0">
            <a:spAutoFit/>
          </a:bodyPr>
          <a:lstStyle/>
          <a:p>
            <a:r>
              <a:rPr kumimoji="1" lang="ja-JP" altLang="en-US" dirty="0">
                <a:solidFill>
                  <a:srgbClr val="FF0000"/>
                </a:solidFill>
              </a:rPr>
              <a:t>↓変数 少</a:t>
            </a:r>
          </a:p>
        </p:txBody>
      </p:sp>
      <p:sp>
        <p:nvSpPr>
          <p:cNvPr id="21" name="テキスト ボックス 20">
            <a:extLst>
              <a:ext uri="{FF2B5EF4-FFF2-40B4-BE49-F238E27FC236}">
                <a16:creationId xmlns:a16="http://schemas.microsoft.com/office/drawing/2014/main" id="{D36309BF-84BE-4DB9-8526-775EE64CAC7D}"/>
              </a:ext>
            </a:extLst>
          </p:cNvPr>
          <p:cNvSpPr txBox="1"/>
          <p:nvPr/>
        </p:nvSpPr>
        <p:spPr>
          <a:xfrm>
            <a:off x="6436838" y="3088003"/>
            <a:ext cx="1454244" cy="369332"/>
          </a:xfrm>
          <a:prstGeom prst="rect">
            <a:avLst/>
          </a:prstGeom>
          <a:noFill/>
          <a:ln w="28575">
            <a:solidFill>
              <a:srgbClr val="FF0000"/>
            </a:solidFill>
          </a:ln>
        </p:spPr>
        <p:txBody>
          <a:bodyPr wrap="none" rtlCol="0">
            <a:spAutoFit/>
          </a:bodyPr>
          <a:lstStyle/>
          <a:p>
            <a:r>
              <a:rPr lang="ja-JP" altLang="en-US" dirty="0">
                <a:solidFill>
                  <a:srgbClr val="FF0000"/>
                </a:solidFill>
              </a:rPr>
              <a:t>↑ｲｵﾝﾁｬﾈﾙ型</a:t>
            </a:r>
            <a:endParaRPr kumimoji="1" lang="ja-JP" altLang="en-US" dirty="0">
              <a:solidFill>
                <a:srgbClr val="FF0000"/>
              </a:solidFill>
            </a:endParaRPr>
          </a:p>
        </p:txBody>
      </p:sp>
      <p:sp>
        <p:nvSpPr>
          <p:cNvPr id="22" name="テキスト ボックス 21">
            <a:extLst>
              <a:ext uri="{FF2B5EF4-FFF2-40B4-BE49-F238E27FC236}">
                <a16:creationId xmlns:a16="http://schemas.microsoft.com/office/drawing/2014/main" id="{B2EF0A9D-9192-4DDB-8943-6B58C5294CB4}"/>
              </a:ext>
            </a:extLst>
          </p:cNvPr>
          <p:cNvSpPr txBox="1"/>
          <p:nvPr/>
        </p:nvSpPr>
        <p:spPr>
          <a:xfrm>
            <a:off x="6972167" y="4710487"/>
            <a:ext cx="1569660" cy="369332"/>
          </a:xfrm>
          <a:prstGeom prst="rect">
            <a:avLst/>
          </a:prstGeom>
          <a:noFill/>
          <a:ln w="28575">
            <a:solidFill>
              <a:srgbClr val="FF0000"/>
            </a:solidFill>
          </a:ln>
        </p:spPr>
        <p:txBody>
          <a:bodyPr wrap="none" rtlCol="0">
            <a:spAutoFit/>
          </a:bodyPr>
          <a:lstStyle/>
          <a:p>
            <a:r>
              <a:rPr lang="ja-JP" altLang="en-US" dirty="0">
                <a:solidFill>
                  <a:srgbClr val="FF0000"/>
                </a:solidFill>
              </a:rPr>
              <a:t>↓閾値発火型</a:t>
            </a:r>
            <a:endParaRPr kumimoji="1" lang="ja-JP" altLang="en-US" dirty="0">
              <a:solidFill>
                <a:srgbClr val="FF0000"/>
              </a:solidFill>
            </a:endParaRPr>
          </a:p>
        </p:txBody>
      </p:sp>
    </p:spTree>
    <p:extLst>
      <p:ext uri="{BB962C8B-B14F-4D97-AF65-F5344CB8AC3E}">
        <p14:creationId xmlns:p14="http://schemas.microsoft.com/office/powerpoint/2010/main" val="264245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11</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5881" y="7457346"/>
            <a:ext cx="5520555" cy="3729081"/>
          </a:xfrm>
          <a:prstGeom prst="rect">
            <a:avLst/>
          </a:prstGeom>
        </p:spPr>
      </p:pic>
      <p:sp>
        <p:nvSpPr>
          <p:cNvPr id="12" name="テキスト ボックス 11"/>
          <p:cNvSpPr txBox="1"/>
          <p:nvPr/>
        </p:nvSpPr>
        <p:spPr>
          <a:xfrm>
            <a:off x="524916" y="259739"/>
            <a:ext cx="5933034" cy="707886"/>
          </a:xfrm>
          <a:prstGeom prst="rect">
            <a:avLst/>
          </a:prstGeom>
          <a:noFill/>
        </p:spPr>
        <p:txBody>
          <a:bodyPr wrap="none" rtlCol="0">
            <a:spAutoFit/>
          </a:bodyPr>
          <a:lstStyle/>
          <a:p>
            <a:r>
              <a:rPr kumimoji="1" lang="en-US" altLang="ja-JP" sz="4000" dirty="0"/>
              <a:t>CPU</a:t>
            </a:r>
            <a:r>
              <a:rPr kumimoji="1" lang="ja-JP" altLang="en-US" sz="4000" dirty="0"/>
              <a:t>と</a:t>
            </a:r>
            <a:r>
              <a:rPr kumimoji="1" lang="en-US" altLang="ja-JP" sz="4000" dirty="0"/>
              <a:t>GPU</a:t>
            </a:r>
            <a:r>
              <a:rPr kumimoji="1" lang="ja-JP" altLang="en-US" sz="4000" dirty="0"/>
              <a:t>の計算時間差</a:t>
            </a:r>
            <a:endParaRPr kumimoji="1" lang="en-US" altLang="ja-JP" sz="4000" dirty="0"/>
          </a:p>
        </p:txBody>
      </p:sp>
      <p:grpSp>
        <p:nvGrpSpPr>
          <p:cNvPr id="16" name="グループ化 15"/>
          <p:cNvGrpSpPr/>
          <p:nvPr/>
        </p:nvGrpSpPr>
        <p:grpSpPr>
          <a:xfrm>
            <a:off x="613954" y="1801739"/>
            <a:ext cx="3949430" cy="3229939"/>
            <a:chOff x="4841804" y="1784805"/>
            <a:chExt cx="3949430" cy="3229939"/>
          </a:xfrm>
        </p:grpSpPr>
        <p:pic>
          <p:nvPicPr>
            <p:cNvPr id="9" name="図 8"/>
            <p:cNvPicPr>
              <a:picLocks noChangeAspect="1"/>
            </p:cNvPicPr>
            <p:nvPr/>
          </p:nvPicPr>
          <p:blipFill>
            <a:blip r:embed="rId4"/>
            <a:stretch>
              <a:fillRect/>
            </a:stretch>
          </p:blipFill>
          <p:spPr>
            <a:xfrm>
              <a:off x="4841804" y="2228947"/>
              <a:ext cx="3949430" cy="2785797"/>
            </a:xfrm>
            <a:prstGeom prst="rect">
              <a:avLst/>
            </a:prstGeom>
          </p:spPr>
        </p:pic>
        <p:sp>
          <p:nvSpPr>
            <p:cNvPr id="11" name="正方形/長方形 10"/>
            <p:cNvSpPr/>
            <p:nvPr/>
          </p:nvSpPr>
          <p:spPr>
            <a:xfrm>
              <a:off x="5450467" y="1784805"/>
              <a:ext cx="2732104" cy="42333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ja-JP" b="1" dirty="0"/>
                <a:t>2-compartment </a:t>
              </a:r>
              <a:r>
                <a:rPr kumimoji="1" lang="ja-JP" altLang="en-US" b="1" dirty="0"/>
                <a:t>モデル</a:t>
              </a:r>
            </a:p>
          </p:txBody>
        </p:sp>
        <p:sp>
          <p:nvSpPr>
            <p:cNvPr id="14" name="正方形/長方形 13"/>
            <p:cNvSpPr/>
            <p:nvPr/>
          </p:nvSpPr>
          <p:spPr>
            <a:xfrm>
              <a:off x="5808770" y="2404144"/>
              <a:ext cx="1489177" cy="14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a:solidFill>
                    <a:schemeClr val="tx1"/>
                  </a:solidFill>
                </a:rPr>
                <a:t>2-compartment(CPU)</a:t>
              </a:r>
            </a:p>
          </p:txBody>
        </p:sp>
        <p:sp>
          <p:nvSpPr>
            <p:cNvPr id="15" name="正方形/長方形 14"/>
            <p:cNvSpPr/>
            <p:nvPr/>
          </p:nvSpPr>
          <p:spPr>
            <a:xfrm>
              <a:off x="5808770" y="2570922"/>
              <a:ext cx="1489177" cy="198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a:solidFill>
                    <a:schemeClr val="tx1"/>
                  </a:solidFill>
                </a:rPr>
                <a:t>2-compartment(GPU)</a:t>
              </a:r>
            </a:p>
          </p:txBody>
        </p:sp>
      </p:grpSp>
      <p:sp>
        <p:nvSpPr>
          <p:cNvPr id="18" name="テキスト ボックス 17"/>
          <p:cNvSpPr txBox="1"/>
          <p:nvPr/>
        </p:nvSpPr>
        <p:spPr>
          <a:xfrm>
            <a:off x="4572000" y="1951160"/>
            <a:ext cx="4148893" cy="369332"/>
          </a:xfrm>
          <a:prstGeom prst="rect">
            <a:avLst/>
          </a:prstGeom>
          <a:noFill/>
        </p:spPr>
        <p:txBody>
          <a:bodyPr wrap="none" rtlCol="0">
            <a:spAutoFit/>
          </a:bodyPr>
          <a:lstStyle/>
          <a:p>
            <a:r>
              <a:rPr lang="ja-JP" altLang="en-US" dirty="0"/>
              <a:t>ニューロン数が</a:t>
            </a:r>
            <a:r>
              <a:rPr lang="en-US" altLang="ja-JP" dirty="0"/>
              <a:t>2^18</a:t>
            </a:r>
            <a:r>
              <a:rPr lang="ja-JP" altLang="en-US" dirty="0"/>
              <a:t>個時の実行時間差</a:t>
            </a:r>
            <a:endParaRPr kumimoji="1" lang="ja-JP" altLang="en-US" dirty="0"/>
          </a:p>
        </p:txBody>
      </p:sp>
      <p:pic>
        <p:nvPicPr>
          <p:cNvPr id="19" name="図 18"/>
          <p:cNvPicPr>
            <a:picLocks noChangeAspect="1"/>
          </p:cNvPicPr>
          <p:nvPr/>
        </p:nvPicPr>
        <p:blipFill>
          <a:blip r:embed="rId5"/>
          <a:stretch>
            <a:fillRect/>
          </a:stretch>
        </p:blipFill>
        <p:spPr>
          <a:xfrm>
            <a:off x="5301083" y="2320492"/>
            <a:ext cx="2554445" cy="2767824"/>
          </a:xfrm>
          <a:prstGeom prst="rect">
            <a:avLst/>
          </a:prstGeom>
        </p:spPr>
      </p:pic>
      <p:sp>
        <p:nvSpPr>
          <p:cNvPr id="20" name="テキスト ボックス 19"/>
          <p:cNvSpPr txBox="1"/>
          <p:nvPr/>
        </p:nvSpPr>
        <p:spPr>
          <a:xfrm>
            <a:off x="927352" y="5421342"/>
            <a:ext cx="7901522" cy="1015663"/>
          </a:xfrm>
          <a:prstGeom prst="rect">
            <a:avLst/>
          </a:prstGeom>
          <a:noFill/>
        </p:spPr>
        <p:txBody>
          <a:bodyPr wrap="none" rtlCol="0">
            <a:spAutoFit/>
          </a:bodyPr>
          <a:lstStyle/>
          <a:p>
            <a:pPr marL="457200" indent="-457200">
              <a:buFont typeface="Arial" panose="020B0604020202020204" pitchFamily="34" charset="0"/>
              <a:buChar char="•"/>
            </a:pPr>
            <a:r>
              <a:rPr lang="en-US" altLang="ja-JP" sz="3200" dirty="0"/>
              <a:t>GPU</a:t>
            </a:r>
            <a:r>
              <a:rPr lang="ja-JP" altLang="en-US" sz="3200" dirty="0"/>
              <a:t>を利用すると約</a:t>
            </a:r>
            <a:r>
              <a:rPr lang="en-US" altLang="ja-JP" sz="3200" dirty="0"/>
              <a:t>5</a:t>
            </a:r>
            <a:r>
              <a:rPr lang="ja-JP" altLang="en-US" sz="3200" dirty="0"/>
              <a:t>倍の高速化が可能</a:t>
            </a:r>
            <a:endParaRPr lang="en-US" altLang="ja-JP" sz="3200" dirty="0"/>
          </a:p>
          <a:p>
            <a:pPr marL="457200" indent="-457200">
              <a:buFont typeface="Arial" panose="020B0604020202020204" pitchFamily="34" charset="0"/>
              <a:buChar char="•"/>
            </a:pPr>
            <a:r>
              <a:rPr lang="ja-JP" altLang="en-US" sz="2800" dirty="0"/>
              <a:t>ニューロンが少ないときは</a:t>
            </a:r>
            <a:r>
              <a:rPr lang="en-US" altLang="ja-JP" sz="2800" dirty="0"/>
              <a:t>CPU</a:t>
            </a:r>
            <a:r>
              <a:rPr lang="ja-JP" altLang="en-US" sz="2800" dirty="0"/>
              <a:t>が高速</a:t>
            </a:r>
            <a:endParaRPr lang="en-US" altLang="ja-JP" sz="2400" dirty="0"/>
          </a:p>
        </p:txBody>
      </p:sp>
      <p:sp>
        <p:nvSpPr>
          <p:cNvPr id="21" name="正方形/長方形 20"/>
          <p:cNvSpPr/>
          <p:nvPr/>
        </p:nvSpPr>
        <p:spPr>
          <a:xfrm>
            <a:off x="2009545" y="4861639"/>
            <a:ext cx="1489177" cy="198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a:solidFill>
                  <a:schemeClr val="tx1"/>
                </a:solidFill>
              </a:rPr>
              <a:t>Neuron Number</a:t>
            </a:r>
          </a:p>
        </p:txBody>
      </p:sp>
      <p:cxnSp>
        <p:nvCxnSpPr>
          <p:cNvPr id="5" name="直線コネクタ 4">
            <a:extLst>
              <a:ext uri="{FF2B5EF4-FFF2-40B4-BE49-F238E27FC236}">
                <a16:creationId xmlns:a16="http://schemas.microsoft.com/office/drawing/2014/main" id="{6D55D8F4-9915-43B6-B7B7-C7DDBF522E89}"/>
              </a:ext>
            </a:extLst>
          </p:cNvPr>
          <p:cNvCxnSpPr>
            <a:cxnSpLocks/>
          </p:cNvCxnSpPr>
          <p:nvPr/>
        </p:nvCxnSpPr>
        <p:spPr>
          <a:xfrm>
            <a:off x="2091841" y="3087759"/>
            <a:ext cx="0" cy="1233289"/>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矢印: 右 9">
            <a:extLst>
              <a:ext uri="{FF2B5EF4-FFF2-40B4-BE49-F238E27FC236}">
                <a16:creationId xmlns:a16="http://schemas.microsoft.com/office/drawing/2014/main" id="{8136621F-8B65-4903-A2BA-6083B6BFACB8}"/>
              </a:ext>
            </a:extLst>
          </p:cNvPr>
          <p:cNvSpPr/>
          <p:nvPr/>
        </p:nvSpPr>
        <p:spPr>
          <a:xfrm>
            <a:off x="2180159" y="3914110"/>
            <a:ext cx="1909307" cy="506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GPU</a:t>
            </a:r>
            <a:r>
              <a:rPr kumimoji="1" lang="ja-JP" altLang="en-US" dirty="0"/>
              <a:t>が有利</a:t>
            </a:r>
          </a:p>
        </p:txBody>
      </p:sp>
      <p:sp>
        <p:nvSpPr>
          <p:cNvPr id="17" name="テキスト ボックス 16">
            <a:extLst>
              <a:ext uri="{FF2B5EF4-FFF2-40B4-BE49-F238E27FC236}">
                <a16:creationId xmlns:a16="http://schemas.microsoft.com/office/drawing/2014/main" id="{6BABB241-139A-4081-AD8F-6E663C6DC2C0}"/>
              </a:ext>
            </a:extLst>
          </p:cNvPr>
          <p:cNvSpPr txBox="1"/>
          <p:nvPr/>
        </p:nvSpPr>
        <p:spPr>
          <a:xfrm>
            <a:off x="1460752" y="1087518"/>
            <a:ext cx="5573962" cy="584775"/>
          </a:xfrm>
          <a:prstGeom prst="rect">
            <a:avLst/>
          </a:prstGeom>
          <a:noFill/>
        </p:spPr>
        <p:txBody>
          <a:bodyPr wrap="none" rtlCol="0">
            <a:spAutoFit/>
          </a:bodyPr>
          <a:lstStyle/>
          <a:p>
            <a:r>
              <a:rPr kumimoji="1" lang="en-US" altLang="ja-JP" sz="3200" dirty="0"/>
              <a:t>2-compartment</a:t>
            </a:r>
            <a:r>
              <a:rPr kumimoji="1" lang="ja-JP" altLang="en-US" sz="3200" dirty="0"/>
              <a:t>モデルで比較</a:t>
            </a:r>
          </a:p>
        </p:txBody>
      </p:sp>
    </p:spTree>
    <p:extLst>
      <p:ext uri="{BB962C8B-B14F-4D97-AF65-F5344CB8AC3E}">
        <p14:creationId xmlns:p14="http://schemas.microsoft.com/office/powerpoint/2010/main" val="158539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12</a:t>
            </a:fld>
            <a:endParaRPr kumimoji="1" lang="ja-JP" altLang="en-US"/>
          </a:p>
        </p:txBody>
      </p:sp>
      <p:pic>
        <p:nvPicPr>
          <p:cNvPr id="5" name="図 4"/>
          <p:cNvPicPr>
            <a:picLocks noChangeAspect="1"/>
          </p:cNvPicPr>
          <p:nvPr/>
        </p:nvPicPr>
        <p:blipFill>
          <a:blip r:embed="rId3"/>
          <a:stretch>
            <a:fillRect/>
          </a:stretch>
        </p:blipFill>
        <p:spPr>
          <a:xfrm>
            <a:off x="632722" y="3234494"/>
            <a:ext cx="3605414" cy="2441641"/>
          </a:xfrm>
          <a:prstGeom prst="rect">
            <a:avLst/>
          </a:prstGeom>
        </p:spPr>
      </p:pic>
      <p:sp>
        <p:nvSpPr>
          <p:cNvPr id="6" name="テキスト ボックス 5"/>
          <p:cNvSpPr txBox="1"/>
          <p:nvPr/>
        </p:nvSpPr>
        <p:spPr>
          <a:xfrm>
            <a:off x="682101" y="2804873"/>
            <a:ext cx="3416320" cy="369332"/>
          </a:xfrm>
          <a:prstGeom prst="rect">
            <a:avLst/>
          </a:prstGeom>
          <a:noFill/>
        </p:spPr>
        <p:txBody>
          <a:bodyPr wrap="none" rtlCol="0">
            <a:spAutoFit/>
          </a:bodyPr>
          <a:lstStyle/>
          <a:p>
            <a:r>
              <a:rPr kumimoji="1" lang="ja-JP" altLang="en-US" dirty="0"/>
              <a:t>データ転送</a:t>
            </a:r>
            <a:r>
              <a:rPr lang="ja-JP" altLang="en-US" dirty="0"/>
              <a:t>をしない場合の結果</a:t>
            </a:r>
            <a:endParaRPr lang="en-US" altLang="ja-JP" dirty="0"/>
          </a:p>
        </p:txBody>
      </p:sp>
      <p:sp>
        <p:nvSpPr>
          <p:cNvPr id="3" name="テキスト ボックス 2"/>
          <p:cNvSpPr txBox="1"/>
          <p:nvPr/>
        </p:nvSpPr>
        <p:spPr>
          <a:xfrm>
            <a:off x="162829" y="287365"/>
            <a:ext cx="8456161" cy="707886"/>
          </a:xfrm>
          <a:prstGeom prst="rect">
            <a:avLst/>
          </a:prstGeom>
          <a:noFill/>
        </p:spPr>
        <p:txBody>
          <a:bodyPr wrap="none" rtlCol="0">
            <a:spAutoFit/>
          </a:bodyPr>
          <a:lstStyle/>
          <a:p>
            <a:r>
              <a:rPr kumimoji="1" lang="en-US" altLang="ja-JP" sz="4000" dirty="0"/>
              <a:t>GPU</a:t>
            </a:r>
            <a:r>
              <a:rPr kumimoji="1" lang="ja-JP" altLang="en-US" sz="4000" dirty="0"/>
              <a:t>計算におけるデータ転送の効果</a:t>
            </a:r>
            <a:endParaRPr kumimoji="1" lang="en-US" altLang="ja-JP" sz="4000" dirty="0"/>
          </a:p>
        </p:txBody>
      </p:sp>
      <p:pic>
        <p:nvPicPr>
          <p:cNvPr id="7" name="図 6"/>
          <p:cNvPicPr>
            <a:picLocks noChangeAspect="1"/>
          </p:cNvPicPr>
          <p:nvPr/>
        </p:nvPicPr>
        <p:blipFill>
          <a:blip r:embed="rId4"/>
          <a:stretch>
            <a:fillRect/>
          </a:stretch>
        </p:blipFill>
        <p:spPr>
          <a:xfrm>
            <a:off x="4827398" y="3077500"/>
            <a:ext cx="3078747" cy="2755631"/>
          </a:xfrm>
          <a:prstGeom prst="rect">
            <a:avLst/>
          </a:prstGeom>
        </p:spPr>
      </p:pic>
      <p:sp>
        <p:nvSpPr>
          <p:cNvPr id="14" name="テキスト ボックス 13"/>
          <p:cNvSpPr txBox="1"/>
          <p:nvPr/>
        </p:nvSpPr>
        <p:spPr>
          <a:xfrm>
            <a:off x="4292324" y="2708168"/>
            <a:ext cx="4148893" cy="369332"/>
          </a:xfrm>
          <a:prstGeom prst="rect">
            <a:avLst/>
          </a:prstGeom>
          <a:noFill/>
        </p:spPr>
        <p:txBody>
          <a:bodyPr wrap="none" rtlCol="0">
            <a:spAutoFit/>
          </a:bodyPr>
          <a:lstStyle/>
          <a:p>
            <a:r>
              <a:rPr lang="ja-JP" altLang="en-US" dirty="0"/>
              <a:t>ニューロン数が</a:t>
            </a:r>
            <a:r>
              <a:rPr lang="en-US" altLang="ja-JP" dirty="0"/>
              <a:t>2^18</a:t>
            </a:r>
            <a:r>
              <a:rPr lang="ja-JP" altLang="en-US" dirty="0"/>
              <a:t>個時の実行時間差</a:t>
            </a:r>
            <a:endParaRPr kumimoji="1" lang="ja-JP" altLang="en-US" dirty="0"/>
          </a:p>
        </p:txBody>
      </p:sp>
      <p:sp>
        <p:nvSpPr>
          <p:cNvPr id="15" name="テキスト ボックス 14"/>
          <p:cNvSpPr txBox="1"/>
          <p:nvPr/>
        </p:nvSpPr>
        <p:spPr>
          <a:xfrm>
            <a:off x="1184953" y="5802354"/>
            <a:ext cx="7175362" cy="584775"/>
          </a:xfrm>
          <a:prstGeom prst="rect">
            <a:avLst/>
          </a:prstGeom>
          <a:noFill/>
        </p:spPr>
        <p:txBody>
          <a:bodyPr wrap="none" rtlCol="0">
            <a:spAutoFit/>
          </a:bodyPr>
          <a:lstStyle/>
          <a:p>
            <a:pPr marL="457200" indent="-457200">
              <a:buFont typeface="Arial" panose="020B0604020202020204" pitchFamily="34" charset="0"/>
              <a:buChar char="•"/>
            </a:pPr>
            <a:r>
              <a:rPr lang="ja-JP" altLang="en-US" sz="3200" dirty="0"/>
              <a:t>約</a:t>
            </a:r>
            <a:r>
              <a:rPr lang="en-US" altLang="ja-JP" sz="3200" dirty="0"/>
              <a:t>76%</a:t>
            </a:r>
            <a:r>
              <a:rPr lang="ja-JP" altLang="en-US" sz="3200" dirty="0"/>
              <a:t>がデータ転送による時間ロス</a:t>
            </a:r>
            <a:endParaRPr lang="en-US" altLang="ja-JP" sz="3200" dirty="0"/>
          </a:p>
        </p:txBody>
      </p:sp>
      <p:sp>
        <p:nvSpPr>
          <p:cNvPr id="16" name="正方形/長方形 15"/>
          <p:cNvSpPr/>
          <p:nvPr/>
        </p:nvSpPr>
        <p:spPr>
          <a:xfrm>
            <a:off x="1880267" y="5494764"/>
            <a:ext cx="1489177" cy="198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a:solidFill>
                  <a:schemeClr val="tx1"/>
                </a:solidFill>
              </a:rPr>
              <a:t>Neuron Number</a:t>
            </a:r>
          </a:p>
        </p:txBody>
      </p:sp>
      <p:sp>
        <p:nvSpPr>
          <p:cNvPr id="10" name="テキスト ボックス 9">
            <a:extLst>
              <a:ext uri="{FF2B5EF4-FFF2-40B4-BE49-F238E27FC236}">
                <a16:creationId xmlns:a16="http://schemas.microsoft.com/office/drawing/2014/main" id="{09B0DCC3-89EF-409E-BF7A-CA09D807426C}"/>
              </a:ext>
            </a:extLst>
          </p:cNvPr>
          <p:cNvSpPr txBox="1"/>
          <p:nvPr/>
        </p:nvSpPr>
        <p:spPr>
          <a:xfrm>
            <a:off x="745274" y="1219066"/>
            <a:ext cx="8488221" cy="1261884"/>
          </a:xfrm>
          <a:prstGeom prst="rect">
            <a:avLst/>
          </a:prstGeom>
          <a:noFill/>
        </p:spPr>
        <p:txBody>
          <a:bodyPr wrap="none" rtlCol="0">
            <a:spAutoFit/>
          </a:bodyPr>
          <a:lstStyle/>
          <a:p>
            <a:r>
              <a:rPr lang="en-US" altLang="ja-JP" sz="2800" dirty="0"/>
              <a:t>GPU</a:t>
            </a:r>
            <a:r>
              <a:rPr lang="ja-JP" altLang="en-US" sz="2800" dirty="0"/>
              <a:t>計算はメインメモリと頻繁にデータ転送を行う</a:t>
            </a:r>
            <a:endParaRPr lang="en-US" altLang="ja-JP" sz="2800" dirty="0"/>
          </a:p>
          <a:p>
            <a:endParaRPr lang="en-US" altLang="ja-JP" dirty="0"/>
          </a:p>
          <a:p>
            <a:r>
              <a:rPr kumimoji="1" lang="en-US" altLang="ja-JP" sz="2800" dirty="0"/>
              <a:t>	</a:t>
            </a:r>
            <a:r>
              <a:rPr kumimoji="1" lang="ja-JP" altLang="en-US" sz="2800" dirty="0"/>
              <a:t>どの程度の転送時間がかかっているのか？</a:t>
            </a:r>
          </a:p>
        </p:txBody>
      </p:sp>
      <p:sp>
        <p:nvSpPr>
          <p:cNvPr id="11" name="ホームベース 33">
            <a:extLst>
              <a:ext uri="{FF2B5EF4-FFF2-40B4-BE49-F238E27FC236}">
                <a16:creationId xmlns:a16="http://schemas.microsoft.com/office/drawing/2014/main" id="{47A35409-2E07-454D-8354-FBED35FFB24D}"/>
              </a:ext>
            </a:extLst>
          </p:cNvPr>
          <p:cNvSpPr/>
          <p:nvPr/>
        </p:nvSpPr>
        <p:spPr>
          <a:xfrm>
            <a:off x="1184953" y="1940943"/>
            <a:ext cx="386609" cy="430887"/>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2400" b="1" dirty="0"/>
          </a:p>
        </p:txBody>
      </p:sp>
    </p:spTree>
    <p:extLst>
      <p:ext uri="{BB962C8B-B14F-4D97-AF65-F5344CB8AC3E}">
        <p14:creationId xmlns:p14="http://schemas.microsoft.com/office/powerpoint/2010/main" val="204063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13</a:t>
            </a:fld>
            <a:endParaRPr kumimoji="1" lang="ja-JP" altLang="en-US"/>
          </a:p>
        </p:txBody>
      </p:sp>
      <p:pic>
        <p:nvPicPr>
          <p:cNvPr id="8" name="図 7"/>
          <p:cNvPicPr>
            <a:picLocks noChangeAspect="1"/>
          </p:cNvPicPr>
          <p:nvPr/>
        </p:nvPicPr>
        <p:blipFill>
          <a:blip r:embed="rId2"/>
          <a:stretch>
            <a:fillRect/>
          </a:stretch>
        </p:blipFill>
        <p:spPr>
          <a:xfrm>
            <a:off x="668148" y="3477209"/>
            <a:ext cx="3823746" cy="2393115"/>
          </a:xfrm>
          <a:prstGeom prst="rect">
            <a:avLst/>
          </a:prstGeom>
        </p:spPr>
      </p:pic>
      <p:sp>
        <p:nvSpPr>
          <p:cNvPr id="9" name="テキスト ボックス 8"/>
          <p:cNvSpPr txBox="1"/>
          <p:nvPr/>
        </p:nvSpPr>
        <p:spPr>
          <a:xfrm>
            <a:off x="668148" y="2835494"/>
            <a:ext cx="4007828" cy="646331"/>
          </a:xfrm>
          <a:prstGeom prst="rect">
            <a:avLst/>
          </a:prstGeom>
          <a:noFill/>
        </p:spPr>
        <p:txBody>
          <a:bodyPr wrap="none" rtlCol="0">
            <a:spAutoFit/>
          </a:bodyPr>
          <a:lstStyle/>
          <a:p>
            <a:r>
              <a:rPr kumimoji="1" lang="ja-JP" altLang="en-US" dirty="0"/>
              <a:t>データ転送桁数を</a:t>
            </a:r>
            <a:r>
              <a:rPr kumimoji="1" lang="en-US" altLang="ja-JP" dirty="0"/>
              <a:t>16</a:t>
            </a:r>
            <a:r>
              <a:rPr kumimoji="1" lang="ja-JP" altLang="en-US" dirty="0"/>
              <a:t>桁</a:t>
            </a:r>
            <a:r>
              <a:rPr kumimoji="1" lang="en-US" altLang="ja-JP" dirty="0"/>
              <a:t>(Double)</a:t>
            </a:r>
            <a:r>
              <a:rPr kumimoji="1" lang="ja-JP" altLang="en-US" dirty="0"/>
              <a:t>から</a:t>
            </a:r>
            <a:endParaRPr kumimoji="1" lang="en-US" altLang="ja-JP" dirty="0"/>
          </a:p>
          <a:p>
            <a:r>
              <a:rPr lang="en-US" altLang="ja-JP" dirty="0"/>
              <a:t>8</a:t>
            </a:r>
            <a:r>
              <a:rPr lang="ja-JP" altLang="en-US" dirty="0"/>
              <a:t>桁</a:t>
            </a:r>
            <a:r>
              <a:rPr lang="en-US" altLang="ja-JP" dirty="0"/>
              <a:t>(Single)</a:t>
            </a:r>
            <a:r>
              <a:rPr lang="ja-JP" altLang="en-US" dirty="0"/>
              <a:t>に変更した場合の比較</a:t>
            </a:r>
          </a:p>
        </p:txBody>
      </p:sp>
      <p:sp>
        <p:nvSpPr>
          <p:cNvPr id="11" name="テキスト ボックス 10"/>
          <p:cNvSpPr txBox="1"/>
          <p:nvPr/>
        </p:nvSpPr>
        <p:spPr>
          <a:xfrm>
            <a:off x="712654" y="5903347"/>
            <a:ext cx="8488221" cy="584775"/>
          </a:xfrm>
          <a:prstGeom prst="rect">
            <a:avLst/>
          </a:prstGeom>
          <a:noFill/>
        </p:spPr>
        <p:txBody>
          <a:bodyPr wrap="none" rtlCol="0">
            <a:spAutoFit/>
          </a:bodyPr>
          <a:lstStyle/>
          <a:p>
            <a:pPr marL="457200" indent="-457200">
              <a:buFont typeface="Arial" panose="020B0604020202020204" pitchFamily="34" charset="0"/>
              <a:buChar char="•"/>
            </a:pPr>
            <a:r>
              <a:rPr lang="ja-JP" altLang="en-US" sz="3200" dirty="0"/>
              <a:t>単精度計算で約</a:t>
            </a:r>
            <a:r>
              <a:rPr lang="en-US" altLang="ja-JP" sz="3200" dirty="0"/>
              <a:t>36</a:t>
            </a:r>
            <a:r>
              <a:rPr lang="ja-JP" altLang="en-US" sz="3200" dirty="0"/>
              <a:t>％の計算時間削減に成功</a:t>
            </a:r>
            <a:endParaRPr lang="en-US" altLang="ja-JP" sz="3200" dirty="0"/>
          </a:p>
        </p:txBody>
      </p:sp>
      <p:sp>
        <p:nvSpPr>
          <p:cNvPr id="13" name="テキスト ボックス 12"/>
          <p:cNvSpPr txBox="1"/>
          <p:nvPr/>
        </p:nvSpPr>
        <p:spPr>
          <a:xfrm>
            <a:off x="4729538" y="2671123"/>
            <a:ext cx="4148893" cy="369332"/>
          </a:xfrm>
          <a:prstGeom prst="rect">
            <a:avLst/>
          </a:prstGeom>
          <a:noFill/>
        </p:spPr>
        <p:txBody>
          <a:bodyPr wrap="none" rtlCol="0">
            <a:spAutoFit/>
          </a:bodyPr>
          <a:lstStyle/>
          <a:p>
            <a:r>
              <a:rPr lang="ja-JP" altLang="en-US" dirty="0"/>
              <a:t>ニューロン数が</a:t>
            </a:r>
            <a:r>
              <a:rPr lang="en-US" altLang="ja-JP" dirty="0"/>
              <a:t>2^18</a:t>
            </a:r>
            <a:r>
              <a:rPr lang="ja-JP" altLang="en-US" dirty="0"/>
              <a:t>個時の実行時間差</a:t>
            </a:r>
            <a:endParaRPr kumimoji="1" lang="ja-JP" altLang="en-US" dirty="0"/>
          </a:p>
        </p:txBody>
      </p:sp>
      <p:sp>
        <p:nvSpPr>
          <p:cNvPr id="14" name="テキスト ボックス 13"/>
          <p:cNvSpPr txBox="1"/>
          <p:nvPr/>
        </p:nvSpPr>
        <p:spPr>
          <a:xfrm>
            <a:off x="244577" y="282624"/>
            <a:ext cx="8494633" cy="646331"/>
          </a:xfrm>
          <a:prstGeom prst="rect">
            <a:avLst/>
          </a:prstGeom>
          <a:noFill/>
        </p:spPr>
        <p:txBody>
          <a:bodyPr wrap="none" rtlCol="0">
            <a:spAutoFit/>
          </a:bodyPr>
          <a:lstStyle/>
          <a:p>
            <a:r>
              <a:rPr lang="ja-JP" altLang="en-US" sz="3600" dirty="0"/>
              <a:t>計算桁数を変化させたときの計算時間差</a:t>
            </a:r>
            <a:endParaRPr kumimoji="1" lang="en-US" altLang="ja-JP" sz="3600" dirty="0"/>
          </a:p>
        </p:txBody>
      </p:sp>
      <p:pic>
        <p:nvPicPr>
          <p:cNvPr id="3" name="図 2"/>
          <p:cNvPicPr>
            <a:picLocks noChangeAspect="1"/>
          </p:cNvPicPr>
          <p:nvPr/>
        </p:nvPicPr>
        <p:blipFill>
          <a:blip r:embed="rId3"/>
          <a:stretch>
            <a:fillRect/>
          </a:stretch>
        </p:blipFill>
        <p:spPr>
          <a:xfrm>
            <a:off x="5106312" y="3076600"/>
            <a:ext cx="3078747" cy="2749534"/>
          </a:xfrm>
          <a:prstGeom prst="rect">
            <a:avLst/>
          </a:prstGeom>
        </p:spPr>
      </p:pic>
      <p:sp>
        <p:nvSpPr>
          <p:cNvPr id="15" name="正方形/長方形 14"/>
          <p:cNvSpPr/>
          <p:nvPr/>
        </p:nvSpPr>
        <p:spPr>
          <a:xfrm>
            <a:off x="2054406" y="5656118"/>
            <a:ext cx="1489177" cy="198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a:solidFill>
                  <a:schemeClr val="tx1"/>
                </a:solidFill>
              </a:rPr>
              <a:t>Neuron Number</a:t>
            </a:r>
          </a:p>
        </p:txBody>
      </p:sp>
      <p:sp>
        <p:nvSpPr>
          <p:cNvPr id="10" name="テキスト ボックス 9">
            <a:extLst>
              <a:ext uri="{FF2B5EF4-FFF2-40B4-BE49-F238E27FC236}">
                <a16:creationId xmlns:a16="http://schemas.microsoft.com/office/drawing/2014/main" id="{BD2698C1-C71C-49DD-B3F5-DD407A32D3E3}"/>
              </a:ext>
            </a:extLst>
          </p:cNvPr>
          <p:cNvSpPr txBox="1"/>
          <p:nvPr/>
        </p:nvSpPr>
        <p:spPr>
          <a:xfrm>
            <a:off x="745274" y="1219066"/>
            <a:ext cx="7571303" cy="1231106"/>
          </a:xfrm>
          <a:prstGeom prst="rect">
            <a:avLst/>
          </a:prstGeom>
          <a:noFill/>
        </p:spPr>
        <p:txBody>
          <a:bodyPr wrap="none" rtlCol="0">
            <a:spAutoFit/>
          </a:bodyPr>
          <a:lstStyle/>
          <a:p>
            <a:r>
              <a:rPr lang="ja-JP" altLang="en-US" sz="2800" dirty="0"/>
              <a:t>メインメモリと</a:t>
            </a:r>
            <a:r>
              <a:rPr lang="en-US" altLang="ja-JP" sz="2800" dirty="0"/>
              <a:t>GPU</a:t>
            </a:r>
            <a:r>
              <a:rPr lang="ja-JP" altLang="en-US" sz="2800" dirty="0"/>
              <a:t>の転送時間を削減したい</a:t>
            </a:r>
            <a:endParaRPr lang="en-US" altLang="ja-JP" sz="2800" dirty="0"/>
          </a:p>
          <a:p>
            <a:endParaRPr lang="en-US" altLang="ja-JP" dirty="0"/>
          </a:p>
          <a:p>
            <a:r>
              <a:rPr kumimoji="1" lang="en-US" altLang="ja-JP" sz="2800" dirty="0"/>
              <a:t>	</a:t>
            </a:r>
            <a:r>
              <a:rPr lang="ja-JP" altLang="en-US" sz="2800" dirty="0"/>
              <a:t>データ量を低減する必要がある</a:t>
            </a:r>
            <a:endParaRPr kumimoji="1" lang="ja-JP" altLang="en-US" sz="2800" dirty="0"/>
          </a:p>
        </p:txBody>
      </p:sp>
      <p:sp>
        <p:nvSpPr>
          <p:cNvPr id="12" name="ホームベース 33">
            <a:extLst>
              <a:ext uri="{FF2B5EF4-FFF2-40B4-BE49-F238E27FC236}">
                <a16:creationId xmlns:a16="http://schemas.microsoft.com/office/drawing/2014/main" id="{C91F6B99-D6C0-4694-A899-0DDE6E6B217F}"/>
              </a:ext>
            </a:extLst>
          </p:cNvPr>
          <p:cNvSpPr/>
          <p:nvPr/>
        </p:nvSpPr>
        <p:spPr>
          <a:xfrm>
            <a:off x="1184953" y="1940943"/>
            <a:ext cx="386609" cy="430887"/>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sz="2400" b="1" dirty="0"/>
          </a:p>
        </p:txBody>
      </p:sp>
    </p:spTree>
    <p:extLst>
      <p:ext uri="{BB962C8B-B14F-4D97-AF65-F5344CB8AC3E}">
        <p14:creationId xmlns:p14="http://schemas.microsoft.com/office/powerpoint/2010/main" val="1853527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82738"/>
          </a:xfrm>
        </p:spPr>
        <p:txBody>
          <a:bodyPr/>
          <a:lstStyle/>
          <a:p>
            <a:r>
              <a:rPr kumimoji="1" lang="ja-JP" altLang="en-US" dirty="0"/>
              <a:t>桁数変化による誤差</a:t>
            </a:r>
          </a:p>
        </p:txBody>
      </p:sp>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14</a:t>
            </a:fld>
            <a:endParaRPr kumimoji="1" lang="ja-JP" altLang="en-US"/>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74" y="1875146"/>
            <a:ext cx="3831724" cy="1440000"/>
          </a:xfrm>
          <a:prstGeom prst="rect">
            <a:avLst/>
          </a:prstGeom>
        </p:spPr>
      </p:pic>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253" y="1836608"/>
            <a:ext cx="3831724" cy="1440000"/>
          </a:xfrm>
          <a:prstGeom prst="rect">
            <a:avLst/>
          </a:prstGeom>
        </p:spPr>
      </p:pic>
      <p:sp>
        <p:nvSpPr>
          <p:cNvPr id="17" name="正方形/長方形 16"/>
          <p:cNvSpPr/>
          <p:nvPr/>
        </p:nvSpPr>
        <p:spPr>
          <a:xfrm>
            <a:off x="940777" y="1451297"/>
            <a:ext cx="995789" cy="40883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ja-JP" b="1" dirty="0"/>
              <a:t>Double</a:t>
            </a:r>
            <a:endParaRPr kumimoji="1" lang="ja-JP" altLang="en-US" b="1" dirty="0"/>
          </a:p>
        </p:txBody>
      </p:sp>
      <p:sp>
        <p:nvSpPr>
          <p:cNvPr id="18" name="正方形/長方形 17"/>
          <p:cNvSpPr/>
          <p:nvPr/>
        </p:nvSpPr>
        <p:spPr>
          <a:xfrm>
            <a:off x="5249891" y="1439453"/>
            <a:ext cx="939894" cy="43251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b="1" dirty="0"/>
              <a:t>Single</a:t>
            </a:r>
            <a:endParaRPr kumimoji="1" lang="ja-JP" altLang="en-US" b="1" dirty="0"/>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689" y="3648313"/>
            <a:ext cx="3666591" cy="1248537"/>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820" y="3648313"/>
            <a:ext cx="3666591" cy="1248537"/>
          </a:xfrm>
          <a:prstGeom prst="rect">
            <a:avLst/>
          </a:prstGeom>
        </p:spPr>
      </p:pic>
      <p:sp>
        <p:nvSpPr>
          <p:cNvPr id="21" name="テキスト ボックス 20"/>
          <p:cNvSpPr txBox="1"/>
          <p:nvPr/>
        </p:nvSpPr>
        <p:spPr>
          <a:xfrm>
            <a:off x="1108552" y="1053870"/>
            <a:ext cx="6926896" cy="369332"/>
          </a:xfrm>
          <a:prstGeom prst="rect">
            <a:avLst/>
          </a:prstGeom>
          <a:noFill/>
        </p:spPr>
        <p:txBody>
          <a:bodyPr wrap="none" rtlCol="0">
            <a:spAutoFit/>
          </a:bodyPr>
          <a:lstStyle/>
          <a:p>
            <a:r>
              <a:rPr lang="en-US" altLang="ja-JP" dirty="0"/>
              <a:t>Hodgkin-</a:t>
            </a:r>
            <a:r>
              <a:rPr lang="en-US" altLang="ja-JP" dirty="0" err="1"/>
              <a:t>huxley</a:t>
            </a:r>
            <a:r>
              <a:rPr lang="ja-JP" altLang="en-US" dirty="0"/>
              <a:t>モデルに同じ定常電流を入力し、その応答を比較</a:t>
            </a:r>
          </a:p>
        </p:txBody>
      </p:sp>
      <p:sp>
        <p:nvSpPr>
          <p:cNvPr id="22" name="テキスト ボックス 21"/>
          <p:cNvSpPr txBox="1"/>
          <p:nvPr/>
        </p:nvSpPr>
        <p:spPr>
          <a:xfrm>
            <a:off x="1979742" y="1505759"/>
            <a:ext cx="877163" cy="369332"/>
          </a:xfrm>
          <a:prstGeom prst="rect">
            <a:avLst/>
          </a:prstGeom>
          <a:noFill/>
        </p:spPr>
        <p:txBody>
          <a:bodyPr wrap="none" rtlCol="0">
            <a:spAutoFit/>
          </a:bodyPr>
          <a:lstStyle/>
          <a:p>
            <a:r>
              <a:rPr lang="ja-JP" altLang="en-US" dirty="0"/>
              <a:t>膜電位</a:t>
            </a:r>
            <a:endParaRPr lang="en-US" altLang="ja-JP" dirty="0"/>
          </a:p>
        </p:txBody>
      </p:sp>
      <p:sp>
        <p:nvSpPr>
          <p:cNvPr id="23" name="テキスト ボックス 22"/>
          <p:cNvSpPr txBox="1"/>
          <p:nvPr/>
        </p:nvSpPr>
        <p:spPr>
          <a:xfrm>
            <a:off x="6267002" y="1512992"/>
            <a:ext cx="877163" cy="369332"/>
          </a:xfrm>
          <a:prstGeom prst="rect">
            <a:avLst/>
          </a:prstGeom>
          <a:noFill/>
        </p:spPr>
        <p:txBody>
          <a:bodyPr wrap="none" rtlCol="0">
            <a:spAutoFit/>
          </a:bodyPr>
          <a:lstStyle/>
          <a:p>
            <a:r>
              <a:rPr lang="ja-JP" altLang="en-US" dirty="0"/>
              <a:t>膜電位</a:t>
            </a:r>
            <a:endParaRPr lang="en-US" altLang="ja-JP" dirty="0"/>
          </a:p>
        </p:txBody>
      </p:sp>
      <p:sp>
        <p:nvSpPr>
          <p:cNvPr id="26" name="テキスト ボックス 25"/>
          <p:cNvSpPr txBox="1"/>
          <p:nvPr/>
        </p:nvSpPr>
        <p:spPr>
          <a:xfrm>
            <a:off x="2271026" y="3357027"/>
            <a:ext cx="463588" cy="369332"/>
          </a:xfrm>
          <a:prstGeom prst="rect">
            <a:avLst/>
          </a:prstGeom>
          <a:noFill/>
        </p:spPr>
        <p:txBody>
          <a:bodyPr wrap="none" rtlCol="0">
            <a:spAutoFit/>
          </a:bodyPr>
          <a:lstStyle/>
          <a:p>
            <a:r>
              <a:rPr lang="en-US" altLang="ja-JP" dirty="0"/>
              <a:t>ISI</a:t>
            </a:r>
          </a:p>
        </p:txBody>
      </p:sp>
      <p:sp>
        <p:nvSpPr>
          <p:cNvPr id="27" name="テキスト ボックス 26"/>
          <p:cNvSpPr txBox="1"/>
          <p:nvPr/>
        </p:nvSpPr>
        <p:spPr>
          <a:xfrm>
            <a:off x="6473789" y="3355943"/>
            <a:ext cx="463588" cy="369332"/>
          </a:xfrm>
          <a:prstGeom prst="rect">
            <a:avLst/>
          </a:prstGeom>
          <a:noFill/>
        </p:spPr>
        <p:txBody>
          <a:bodyPr wrap="none" rtlCol="0">
            <a:spAutoFit/>
          </a:bodyPr>
          <a:lstStyle/>
          <a:p>
            <a:r>
              <a:rPr lang="en-US" altLang="ja-JP" dirty="0"/>
              <a:t>ISI</a:t>
            </a:r>
          </a:p>
        </p:txBody>
      </p:sp>
      <p:sp>
        <p:nvSpPr>
          <p:cNvPr id="28" name="テキスト ボックス 27"/>
          <p:cNvSpPr txBox="1"/>
          <p:nvPr/>
        </p:nvSpPr>
        <p:spPr>
          <a:xfrm>
            <a:off x="4766590" y="5268555"/>
            <a:ext cx="3877985" cy="830997"/>
          </a:xfrm>
          <a:prstGeom prst="rect">
            <a:avLst/>
          </a:prstGeom>
          <a:noFill/>
        </p:spPr>
        <p:txBody>
          <a:bodyPr wrap="none" rtlCol="0">
            <a:spAutoFit/>
          </a:bodyPr>
          <a:lstStyle/>
          <a:p>
            <a:r>
              <a:rPr kumimoji="1" lang="ja-JP" altLang="en-US" sz="2400" dirty="0"/>
              <a:t>数値切り捨てによる影響は</a:t>
            </a:r>
            <a:endParaRPr kumimoji="1" lang="en-US" altLang="ja-JP" sz="2400" dirty="0"/>
          </a:p>
          <a:p>
            <a:r>
              <a:rPr kumimoji="1" lang="ja-JP" altLang="en-US" sz="2400" dirty="0"/>
              <a:t>非常に少ない</a:t>
            </a:r>
            <a:endParaRPr kumimoji="1" lang="en-US" altLang="ja-JP" sz="2400" dirty="0"/>
          </a:p>
        </p:txBody>
      </p:sp>
      <p:sp>
        <p:nvSpPr>
          <p:cNvPr id="29" name="正方形/長方形 28">
            <a:extLst>
              <a:ext uri="{FF2B5EF4-FFF2-40B4-BE49-F238E27FC236}">
                <a16:creationId xmlns:a16="http://schemas.microsoft.com/office/drawing/2014/main" id="{F088BF9D-682F-4902-985D-35946EB99E8A}"/>
              </a:ext>
            </a:extLst>
          </p:cNvPr>
          <p:cNvSpPr/>
          <p:nvPr/>
        </p:nvSpPr>
        <p:spPr>
          <a:xfrm>
            <a:off x="940777" y="3231382"/>
            <a:ext cx="995789" cy="40883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ja-JP" b="1" dirty="0"/>
              <a:t>Double</a:t>
            </a:r>
            <a:endParaRPr kumimoji="1" lang="ja-JP" altLang="en-US" b="1" dirty="0"/>
          </a:p>
        </p:txBody>
      </p:sp>
      <p:sp>
        <p:nvSpPr>
          <p:cNvPr id="30" name="正方形/長方形 29">
            <a:extLst>
              <a:ext uri="{FF2B5EF4-FFF2-40B4-BE49-F238E27FC236}">
                <a16:creationId xmlns:a16="http://schemas.microsoft.com/office/drawing/2014/main" id="{550269A0-A0E3-4941-9A1A-C1691B1A4815}"/>
              </a:ext>
            </a:extLst>
          </p:cNvPr>
          <p:cNvSpPr/>
          <p:nvPr/>
        </p:nvSpPr>
        <p:spPr>
          <a:xfrm>
            <a:off x="5249891" y="3219538"/>
            <a:ext cx="939894" cy="43251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b="1" dirty="0"/>
              <a:t>Single</a:t>
            </a:r>
            <a:endParaRPr kumimoji="1" lang="ja-JP" altLang="en-US" b="1" dirty="0"/>
          </a:p>
        </p:txBody>
      </p:sp>
      <p:pic>
        <p:nvPicPr>
          <p:cNvPr id="31" name="図 30">
            <a:extLst>
              <a:ext uri="{FF2B5EF4-FFF2-40B4-BE49-F238E27FC236}">
                <a16:creationId xmlns:a16="http://schemas.microsoft.com/office/drawing/2014/main" id="{EC5880B4-6273-4E52-BB1A-14855D4EC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58" y="4996448"/>
            <a:ext cx="4198955" cy="1761735"/>
          </a:xfrm>
          <a:prstGeom prst="rect">
            <a:avLst/>
          </a:prstGeom>
        </p:spPr>
      </p:pic>
    </p:spTree>
    <p:extLst>
      <p:ext uri="{BB962C8B-B14F-4D97-AF65-F5344CB8AC3E}">
        <p14:creationId xmlns:p14="http://schemas.microsoft.com/office/powerpoint/2010/main" val="2848329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2618" y="1421674"/>
            <a:ext cx="8533105" cy="3785652"/>
          </a:xfrm>
          <a:prstGeom prst="rect">
            <a:avLst/>
          </a:prstGeom>
          <a:noFill/>
        </p:spPr>
        <p:txBody>
          <a:bodyPr wrap="none" rtlCol="0">
            <a:spAutoFit/>
          </a:bodyPr>
          <a:lstStyle/>
          <a:p>
            <a:r>
              <a:rPr lang="ja-JP" altLang="en-US" sz="2400" dirty="0"/>
              <a:t>・</a:t>
            </a:r>
            <a:r>
              <a:rPr lang="en-US" altLang="ja-JP" sz="2400" dirty="0"/>
              <a:t>GPU</a:t>
            </a:r>
            <a:r>
              <a:rPr lang="ja-JP" altLang="en-US" sz="2400" dirty="0"/>
              <a:t>を用いると、ニューロン数が大量となる場合の計算で</a:t>
            </a:r>
            <a:endParaRPr lang="en-US" altLang="ja-JP" sz="2400" dirty="0"/>
          </a:p>
          <a:p>
            <a:r>
              <a:rPr lang="ja-JP" altLang="en-US" sz="2400" dirty="0"/>
              <a:t>　従来の手法に比べて大幅に計算の高速化が可能</a:t>
            </a:r>
            <a:endParaRPr lang="en-US" altLang="ja-JP" sz="2400" dirty="0"/>
          </a:p>
          <a:p>
            <a:endParaRPr lang="en-US" altLang="ja-JP" sz="2400" dirty="0"/>
          </a:p>
          <a:p>
            <a:r>
              <a:rPr lang="ja-JP" altLang="en-US" sz="2400" dirty="0"/>
              <a:t>・ニューロン数が少数のときは</a:t>
            </a:r>
            <a:r>
              <a:rPr lang="en-US" altLang="ja-JP" sz="2400" dirty="0"/>
              <a:t>CPU</a:t>
            </a:r>
            <a:r>
              <a:rPr lang="ja-JP" altLang="en-US" sz="2400" dirty="0" err="1"/>
              <a:t>、</a:t>
            </a:r>
            <a:r>
              <a:rPr lang="ja-JP" altLang="en-US" sz="2400" dirty="0"/>
              <a:t>多数時は</a:t>
            </a:r>
            <a:r>
              <a:rPr lang="en-US" altLang="ja-JP" sz="2400" dirty="0"/>
              <a:t>GPU</a:t>
            </a:r>
            <a:r>
              <a:rPr lang="ja-JP" altLang="en-US" sz="2400" dirty="0"/>
              <a:t>が高速</a:t>
            </a:r>
            <a:endParaRPr lang="en-US" altLang="ja-JP" sz="2400" dirty="0"/>
          </a:p>
          <a:p>
            <a:endParaRPr lang="en-US" altLang="ja-JP" sz="2400" dirty="0"/>
          </a:p>
          <a:p>
            <a:r>
              <a:rPr lang="ja-JP" altLang="en-US" sz="2400" dirty="0"/>
              <a:t>・</a:t>
            </a:r>
            <a:r>
              <a:rPr lang="en-US" altLang="ja-JP" sz="2400" dirty="0"/>
              <a:t>GPU</a:t>
            </a:r>
            <a:r>
              <a:rPr lang="ja-JP" altLang="en-US" sz="2400" dirty="0"/>
              <a:t>計算では、データ転送による時間ロスが実行時間の</a:t>
            </a:r>
            <a:endParaRPr lang="en-US" altLang="ja-JP" sz="2400" dirty="0"/>
          </a:p>
          <a:p>
            <a:r>
              <a:rPr lang="ja-JP" altLang="en-US" sz="2400" dirty="0"/>
              <a:t>　大部分を占めており、この軽減が重要となる</a:t>
            </a:r>
            <a:endParaRPr lang="en-US" altLang="ja-JP" sz="2400" dirty="0"/>
          </a:p>
          <a:p>
            <a:endParaRPr lang="en-US" altLang="ja-JP" sz="2400" dirty="0"/>
          </a:p>
          <a:p>
            <a:r>
              <a:rPr lang="ja-JP" altLang="en-US" sz="2400" dirty="0"/>
              <a:t>・データ転送桁数をカットすることで、計算精度を保ちつつ</a:t>
            </a:r>
            <a:endParaRPr lang="en-US" altLang="ja-JP" sz="2400" dirty="0"/>
          </a:p>
          <a:p>
            <a:r>
              <a:rPr lang="ja-JP" altLang="en-US" sz="2400" dirty="0"/>
              <a:t>　計算時間を高速化することが可能</a:t>
            </a:r>
            <a:endParaRPr lang="en-US" altLang="ja-JP" sz="2400" dirty="0"/>
          </a:p>
        </p:txBody>
      </p:sp>
      <p:sp>
        <p:nvSpPr>
          <p:cNvPr id="2" name="タイトル 1"/>
          <p:cNvSpPr>
            <a:spLocks noGrp="1"/>
          </p:cNvSpPr>
          <p:nvPr>
            <p:ph type="title"/>
          </p:nvPr>
        </p:nvSpPr>
        <p:spPr>
          <a:xfrm>
            <a:off x="615821" y="288160"/>
            <a:ext cx="7886700" cy="712399"/>
          </a:xfrm>
        </p:spPr>
        <p:txBody>
          <a:bodyPr>
            <a:normAutofit fontScale="90000"/>
          </a:bodyPr>
          <a:lstStyle/>
          <a:p>
            <a:r>
              <a:rPr kumimoji="1" lang="en-US" altLang="ja-JP" dirty="0"/>
              <a:t>GPGPGU</a:t>
            </a:r>
            <a:r>
              <a:rPr kumimoji="1" lang="ja-JP" altLang="en-US" dirty="0"/>
              <a:t>計算システムのまとめ</a:t>
            </a:r>
          </a:p>
        </p:txBody>
      </p:sp>
      <p:sp>
        <p:nvSpPr>
          <p:cNvPr id="5" name="スライド番号プレースホルダー 4"/>
          <p:cNvSpPr>
            <a:spLocks noGrp="1"/>
          </p:cNvSpPr>
          <p:nvPr>
            <p:ph type="sldNum" sz="quarter" idx="12"/>
          </p:nvPr>
        </p:nvSpPr>
        <p:spPr/>
        <p:txBody>
          <a:bodyPr/>
          <a:lstStyle/>
          <a:p>
            <a:fld id="{AA31B575-576A-460D-A78B-4DD9300BA0DA}" type="slidenum">
              <a:rPr kumimoji="1" lang="ja-JP" altLang="en-US" sz="1800" smtClean="0"/>
              <a:t>15</a:t>
            </a:fld>
            <a:endParaRPr kumimoji="1" lang="ja-JP" altLang="en-US" sz="1800" dirty="0"/>
          </a:p>
        </p:txBody>
      </p:sp>
    </p:spTree>
    <p:extLst>
      <p:ext uri="{BB962C8B-B14F-4D97-AF65-F5344CB8AC3E}">
        <p14:creationId xmlns:p14="http://schemas.microsoft.com/office/powerpoint/2010/main" val="1094540308"/>
      </p:ext>
    </p:extLst>
  </p:cSld>
  <p:clrMapOvr>
    <a:masterClrMapping/>
  </p:clrMapOvr>
  <mc:AlternateContent xmlns:mc="http://schemas.openxmlformats.org/markup-compatibility/2006" xmlns:p14="http://schemas.microsoft.com/office/powerpoint/2010/main">
    <mc:Choice Requires="p14">
      <p:transition spd="slow" p14:dur="2000" advTm="59791"/>
    </mc:Choice>
    <mc:Fallback xmlns="">
      <p:transition xmlns:p14="http://schemas.microsoft.com/office/powerpoint/2010/main" spd="slow" advTm="5979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ja-JP" sz="3600" dirty="0"/>
              <a:t>弱電気魚における物体形状の</a:t>
            </a:r>
            <a:br>
              <a:rPr lang="ja-JP" altLang="ja-JP" sz="3600" dirty="0"/>
            </a:br>
            <a:r>
              <a:rPr lang="ja-JP" altLang="ja-JP" sz="3600" dirty="0"/>
              <a:t>神経コーディング</a:t>
            </a:r>
            <a:endParaRPr kumimoji="1" lang="ja-JP" altLang="en-US" sz="3600" dirty="0"/>
          </a:p>
        </p:txBody>
      </p:sp>
      <p:sp>
        <p:nvSpPr>
          <p:cNvPr id="3" name="コンテンツ プレースホルダー 2"/>
          <p:cNvSpPr>
            <a:spLocks noGrp="1"/>
          </p:cNvSpPr>
          <p:nvPr>
            <p:ph idx="1"/>
          </p:nvPr>
        </p:nvSpPr>
        <p:spPr/>
        <p:txBody>
          <a:bodyPr/>
          <a:lstStyle/>
          <a:p>
            <a:pPr marL="0" indent="0">
              <a:buNone/>
            </a:pPr>
            <a:r>
              <a:rPr lang="ja-JP" altLang="en-US" dirty="0"/>
              <a:t>弱電気魚が電場によって体の周囲にある</a:t>
            </a:r>
            <a:endParaRPr lang="en-US" altLang="ja-JP" dirty="0"/>
          </a:p>
          <a:p>
            <a:pPr marL="0" indent="0">
              <a:buNone/>
            </a:pPr>
            <a:r>
              <a:rPr lang="ja-JP" altLang="en-US" dirty="0"/>
              <a:t>物体の形状を認識するときの神経メカニズムを、</a:t>
            </a:r>
            <a:endParaRPr lang="en-US" altLang="ja-JP" dirty="0"/>
          </a:p>
          <a:p>
            <a:pPr marL="0" indent="0">
              <a:buNone/>
            </a:pPr>
            <a:r>
              <a:rPr lang="ja-JP" altLang="en-US" dirty="0"/>
              <a:t>神経ネットワークモデルを作成し明らかにする</a:t>
            </a:r>
            <a:endParaRPr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16</a:t>
            </a:fld>
            <a:endParaRPr kumimoji="1" lang="ja-JP" altLang="en-US"/>
          </a:p>
        </p:txBody>
      </p:sp>
      <p:sp>
        <p:nvSpPr>
          <p:cNvPr id="5" name="角丸四角形吹き出し 4"/>
          <p:cNvSpPr/>
          <p:nvPr/>
        </p:nvSpPr>
        <p:spPr>
          <a:xfrm>
            <a:off x="496055" y="1632817"/>
            <a:ext cx="8151890" cy="1742150"/>
          </a:xfrm>
          <a:prstGeom prst="wedgeRoundRectCallout">
            <a:avLst>
              <a:gd name="adj1" fmla="val 18765"/>
              <a:gd name="adj2" fmla="val 48414"/>
              <a:gd name="adj3" fmla="val 16667"/>
            </a:avLst>
          </a:prstGeom>
          <a:no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78376" y="4967582"/>
            <a:ext cx="7820650" cy="1711157"/>
          </a:xfrm>
          <a:prstGeom prst="rect">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ホームベース 6"/>
          <p:cNvSpPr/>
          <p:nvPr/>
        </p:nvSpPr>
        <p:spPr>
          <a:xfrm>
            <a:off x="496055" y="4617767"/>
            <a:ext cx="1974024" cy="64131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b="1" dirty="0"/>
              <a:t>本研究では</a:t>
            </a:r>
          </a:p>
        </p:txBody>
      </p:sp>
      <p:sp>
        <p:nvSpPr>
          <p:cNvPr id="8" name="テキスト ボックス 7"/>
          <p:cNvSpPr txBox="1"/>
          <p:nvPr/>
        </p:nvSpPr>
        <p:spPr>
          <a:xfrm>
            <a:off x="2301851" y="5042856"/>
            <a:ext cx="6047802" cy="1815882"/>
          </a:xfrm>
          <a:prstGeom prst="rect">
            <a:avLst/>
          </a:prstGeom>
          <a:noFill/>
        </p:spPr>
        <p:txBody>
          <a:bodyPr wrap="square" rtlCol="0">
            <a:spAutoFit/>
          </a:bodyPr>
          <a:lstStyle/>
          <a:p>
            <a:r>
              <a:rPr lang="ja-JP" altLang="en-US" sz="2800" dirty="0"/>
              <a:t>受容器、</a:t>
            </a:r>
            <a:r>
              <a:rPr lang="en-US" altLang="ja-JP" sz="2800" dirty="0"/>
              <a:t>ELL</a:t>
            </a:r>
            <a:r>
              <a:rPr lang="ja-JP" altLang="en-US" sz="2800" dirty="0" err="1"/>
              <a:t>、</a:t>
            </a:r>
            <a:r>
              <a:rPr lang="en-US" altLang="ja-JP" sz="2800" dirty="0"/>
              <a:t>NP-EGP</a:t>
            </a:r>
            <a:r>
              <a:rPr lang="ja-JP" altLang="en-US" sz="2800" dirty="0"/>
              <a:t>からなる</a:t>
            </a:r>
            <a:endParaRPr lang="en-US" altLang="ja-JP" sz="2800" dirty="0"/>
          </a:p>
          <a:p>
            <a:r>
              <a:rPr lang="ja-JP" altLang="en-US" sz="2800" dirty="0"/>
              <a:t>ネットワークモデルを作成</a:t>
            </a:r>
            <a:endParaRPr lang="en-US" altLang="ja-JP" sz="2800" dirty="0"/>
          </a:p>
          <a:p>
            <a:r>
              <a:rPr lang="ja-JP" altLang="en-US" sz="2800" dirty="0"/>
              <a:t>その応答よりメカニズムを探る</a:t>
            </a:r>
            <a:endParaRPr lang="en-US" altLang="ja-JP" sz="2800" dirty="0"/>
          </a:p>
          <a:p>
            <a:endParaRPr lang="en-US" altLang="ja-JP" sz="2800" dirty="0"/>
          </a:p>
        </p:txBody>
      </p:sp>
      <p:pic>
        <p:nvPicPr>
          <p:cNvPr id="9" name="図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6876" y="3451503"/>
            <a:ext cx="2658650" cy="1486923"/>
          </a:xfrm>
          <a:prstGeom prst="rect">
            <a:avLst/>
          </a:prstGeom>
          <a:noFill/>
          <a:ln>
            <a:noFill/>
          </a:ln>
        </p:spPr>
      </p:pic>
      <p:pic>
        <p:nvPicPr>
          <p:cNvPr id="10" name="図 9"/>
          <p:cNvPicPr>
            <a:picLocks noChangeAspect="1"/>
          </p:cNvPicPr>
          <p:nvPr/>
        </p:nvPicPr>
        <p:blipFill rotWithShape="1">
          <a:blip r:embed="rId3" cstate="print">
            <a:extLst>
              <a:ext uri="{28A0092B-C50C-407E-A947-70E740481C1C}">
                <a14:useLocalDpi xmlns:a14="http://schemas.microsoft.com/office/drawing/2010/main" val="0"/>
              </a:ext>
            </a:extLst>
          </a:blip>
          <a:srcRect t="11465" r="5639" b="19235"/>
          <a:stretch/>
        </p:blipFill>
        <p:spPr>
          <a:xfrm>
            <a:off x="2423649" y="3536666"/>
            <a:ext cx="2706929" cy="1315539"/>
          </a:xfrm>
          <a:prstGeom prst="rect">
            <a:avLst/>
          </a:prstGeom>
        </p:spPr>
      </p:pic>
    </p:spTree>
    <p:extLst>
      <p:ext uri="{BB962C8B-B14F-4D97-AF65-F5344CB8AC3E}">
        <p14:creationId xmlns:p14="http://schemas.microsoft.com/office/powerpoint/2010/main" val="460370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電気魚</a:t>
            </a:r>
          </a:p>
        </p:txBody>
      </p:sp>
      <p:sp>
        <p:nvSpPr>
          <p:cNvPr id="3" name="コンテンツ プレースホルダー 2"/>
          <p:cNvSpPr>
            <a:spLocks noGrp="1"/>
          </p:cNvSpPr>
          <p:nvPr>
            <p:ph idx="1"/>
          </p:nvPr>
        </p:nvSpPr>
        <p:spPr>
          <a:xfrm>
            <a:off x="628650" y="2060518"/>
            <a:ext cx="7886700" cy="3429455"/>
          </a:xfrm>
        </p:spPr>
        <p:txBody>
          <a:bodyPr>
            <a:normAutofit lnSpcReduction="10000"/>
          </a:bodyPr>
          <a:lstStyle/>
          <a:p>
            <a:pPr marL="0" indent="0">
              <a:buNone/>
            </a:pPr>
            <a:r>
              <a:rPr lang="ja-JP" altLang="en-US" sz="2400" dirty="0"/>
              <a:t>自己発電器官を体内に持ち、</a:t>
            </a:r>
            <a:endParaRPr lang="en-US" altLang="ja-JP" sz="2400" dirty="0"/>
          </a:p>
          <a:p>
            <a:pPr marL="0" indent="0">
              <a:buNone/>
            </a:pPr>
            <a:r>
              <a:rPr lang="ja-JP" altLang="en-US" sz="2400" dirty="0"/>
              <a:t>自身の出力（</a:t>
            </a:r>
            <a:r>
              <a:rPr lang="en-US" altLang="ja-JP" sz="2400" dirty="0">
                <a:solidFill>
                  <a:srgbClr val="FF0000"/>
                </a:solidFill>
              </a:rPr>
              <a:t>EOD</a:t>
            </a:r>
            <a:r>
              <a:rPr lang="ja-JP" altLang="en-US" sz="2400" dirty="0"/>
              <a:t>：</a:t>
            </a:r>
            <a:r>
              <a:rPr lang="en-US" altLang="ja-JP" sz="2400" dirty="0"/>
              <a:t>Electric organ discharge</a:t>
            </a:r>
            <a:r>
              <a:rPr lang="ja-JP" altLang="en-US" sz="2400" dirty="0"/>
              <a:t>）</a:t>
            </a:r>
            <a:endParaRPr lang="en-US" altLang="ja-JP" sz="2400" dirty="0"/>
          </a:p>
          <a:p>
            <a:pPr marL="0" indent="0">
              <a:buNone/>
            </a:pPr>
            <a:r>
              <a:rPr lang="ja-JP" altLang="en-US" sz="2400" dirty="0"/>
              <a:t>によって体周囲に電場を生成</a:t>
            </a:r>
            <a:endParaRPr lang="en-US" altLang="ja-JP" sz="2400" dirty="0"/>
          </a:p>
          <a:p>
            <a:pPr marL="0" indent="0">
              <a:buNone/>
            </a:pPr>
            <a:endParaRPr kumimoji="1" lang="en-US" altLang="ja-JP" dirty="0"/>
          </a:p>
          <a:p>
            <a:pPr marL="0" indent="0">
              <a:buNone/>
            </a:pPr>
            <a:endParaRPr lang="en-US" altLang="ja-JP" dirty="0"/>
          </a:p>
          <a:p>
            <a:pPr marL="0" indent="0">
              <a:buNone/>
            </a:pPr>
            <a:r>
              <a:rPr lang="ja-JP" altLang="en-US" sz="2400" dirty="0"/>
              <a:t>体周囲に物体が存在するとき、</a:t>
            </a:r>
            <a:endParaRPr lang="en-US" altLang="ja-JP" sz="2400" dirty="0"/>
          </a:p>
          <a:p>
            <a:pPr marL="0" indent="0">
              <a:buNone/>
            </a:pPr>
            <a:r>
              <a:rPr lang="en-US" altLang="ja-JP" sz="2400" dirty="0">
                <a:solidFill>
                  <a:srgbClr val="FF0000"/>
                </a:solidFill>
              </a:rPr>
              <a:t>EOD</a:t>
            </a:r>
            <a:r>
              <a:rPr lang="ja-JP" altLang="en-US" sz="2400" dirty="0"/>
              <a:t>による電場の振幅変調</a:t>
            </a:r>
            <a:endParaRPr lang="en-US" altLang="ja-JP" sz="2400" dirty="0"/>
          </a:p>
          <a:p>
            <a:pPr marL="0" indent="0">
              <a:buNone/>
            </a:pPr>
            <a:r>
              <a:rPr lang="ja-JP" altLang="en-US" sz="2400" dirty="0"/>
              <a:t>（</a:t>
            </a:r>
            <a:r>
              <a:rPr lang="en-US" altLang="ja-JP" sz="2400" dirty="0">
                <a:solidFill>
                  <a:srgbClr val="FF0000"/>
                </a:solidFill>
              </a:rPr>
              <a:t>EOD AM</a:t>
            </a:r>
            <a:r>
              <a:rPr lang="ja-JP" altLang="en-US" sz="2400" dirty="0"/>
              <a:t>：</a:t>
            </a:r>
            <a:r>
              <a:rPr lang="en-US" altLang="ja-JP" sz="2400" dirty="0"/>
              <a:t>EOD</a:t>
            </a:r>
            <a:r>
              <a:rPr lang="en-US" altLang="ja-JP" sz="2400" dirty="0">
                <a:solidFill>
                  <a:srgbClr val="FF0000"/>
                </a:solidFill>
              </a:rPr>
              <a:t> </a:t>
            </a:r>
            <a:r>
              <a:rPr lang="en-US" altLang="ja-JP" sz="2400" dirty="0"/>
              <a:t>amplitude modulation</a:t>
            </a:r>
            <a:r>
              <a:rPr lang="ja-JP" altLang="en-US" sz="2400" dirty="0"/>
              <a:t>）</a:t>
            </a:r>
          </a:p>
        </p:txBody>
      </p:sp>
      <p:pic>
        <p:nvPicPr>
          <p:cNvPr id="5" name="コンテンツ プレースホルダー 4"/>
          <p:cNvPicPr>
            <a:picLocks noChangeAspect="1"/>
          </p:cNvPicPr>
          <p:nvPr/>
        </p:nvPicPr>
        <p:blipFill rotWithShape="1">
          <a:blip r:embed="rId2" cstate="print">
            <a:extLst>
              <a:ext uri="{28A0092B-C50C-407E-A947-70E740481C1C}">
                <a14:useLocalDpi xmlns:a14="http://schemas.microsoft.com/office/drawing/2010/main" val="0"/>
              </a:ext>
            </a:extLst>
          </a:blip>
          <a:srcRect l="719" t="5830" r="-539" b="10110"/>
          <a:stretch/>
        </p:blipFill>
        <p:spPr>
          <a:xfrm>
            <a:off x="5113149" y="2833602"/>
            <a:ext cx="3402202" cy="2117936"/>
          </a:xfrm>
          <a:prstGeom prst="rect">
            <a:avLst/>
          </a:prstGeom>
        </p:spPr>
      </p:pic>
      <p:pic>
        <p:nvPicPr>
          <p:cNvPr id="6" name="図 5">
            <a:extLst>
              <a:ext uri="{FF2B5EF4-FFF2-40B4-BE49-F238E27FC236}">
                <a16:creationId xmlns:a16="http://schemas.microsoft.com/office/drawing/2014/main" id="{43BAE925-C7DC-4253-B184-062F26D98F72}"/>
              </a:ext>
            </a:extLst>
          </p:cNvPr>
          <p:cNvPicPr>
            <a:picLocks noChangeAspect="1"/>
          </p:cNvPicPr>
          <p:nvPr/>
        </p:nvPicPr>
        <p:blipFill>
          <a:blip r:embed="rId3"/>
          <a:stretch>
            <a:fillRect/>
          </a:stretch>
        </p:blipFill>
        <p:spPr>
          <a:xfrm>
            <a:off x="5738900" y="411237"/>
            <a:ext cx="2466034" cy="1548670"/>
          </a:xfrm>
          <a:prstGeom prst="rect">
            <a:avLst/>
          </a:prstGeom>
        </p:spPr>
      </p:pic>
    </p:spTree>
    <p:extLst>
      <p:ext uri="{BB962C8B-B14F-4D97-AF65-F5344CB8AC3E}">
        <p14:creationId xmlns:p14="http://schemas.microsoft.com/office/powerpoint/2010/main" val="310349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7C261-C281-45F6-968D-F92786736194}"/>
              </a:ext>
            </a:extLst>
          </p:cNvPr>
          <p:cNvSpPr>
            <a:spLocks noGrp="1"/>
          </p:cNvSpPr>
          <p:nvPr>
            <p:ph type="title"/>
          </p:nvPr>
        </p:nvSpPr>
        <p:spPr/>
        <p:txBody>
          <a:bodyPr/>
          <a:lstStyle/>
          <a:p>
            <a:r>
              <a:rPr kumimoji="1" lang="ja-JP" altLang="en-US" dirty="0"/>
              <a:t>問題</a:t>
            </a:r>
          </a:p>
        </p:txBody>
      </p:sp>
      <p:sp>
        <p:nvSpPr>
          <p:cNvPr id="3" name="コンテンツ プレースホルダー 2">
            <a:extLst>
              <a:ext uri="{FF2B5EF4-FFF2-40B4-BE49-F238E27FC236}">
                <a16:creationId xmlns:a16="http://schemas.microsoft.com/office/drawing/2014/main" id="{74D90EF5-A5CA-4BD2-BC92-81B298CB662F}"/>
              </a:ext>
            </a:extLst>
          </p:cNvPr>
          <p:cNvSpPr>
            <a:spLocks noGrp="1"/>
          </p:cNvSpPr>
          <p:nvPr>
            <p:ph idx="1"/>
          </p:nvPr>
        </p:nvSpPr>
        <p:spPr>
          <a:xfrm>
            <a:off x="628651" y="2161310"/>
            <a:ext cx="7947179" cy="3328664"/>
          </a:xfrm>
        </p:spPr>
        <p:txBody>
          <a:bodyPr>
            <a:normAutofit fontScale="92500"/>
          </a:bodyPr>
          <a:lstStyle/>
          <a:p>
            <a:pPr marL="0" indent="0">
              <a:buNone/>
            </a:pPr>
            <a:r>
              <a:rPr lang="ja-JP" altLang="en-US" sz="2700" dirty="0"/>
              <a:t>電気魚の行動学的実験では、異なる形を持つ物体を</a:t>
            </a:r>
            <a:endParaRPr lang="en-US" altLang="ja-JP" sz="2700" dirty="0"/>
          </a:p>
          <a:p>
            <a:pPr marL="0" indent="0">
              <a:buNone/>
            </a:pPr>
            <a:r>
              <a:rPr lang="ja-JP" altLang="en-US" sz="2700" dirty="0"/>
              <a:t>識別できることが報告されている</a:t>
            </a:r>
            <a:endParaRPr lang="en-US" altLang="ja-JP" sz="2700" dirty="0"/>
          </a:p>
          <a:p>
            <a:pPr marL="0" indent="0">
              <a:buNone/>
            </a:pPr>
            <a:r>
              <a:rPr lang="ja-JP" altLang="en-US" sz="2700" dirty="0"/>
              <a:t>（</a:t>
            </a:r>
            <a:r>
              <a:rPr lang="en-US" altLang="ja-JP" sz="2700" dirty="0"/>
              <a:t>von der </a:t>
            </a:r>
            <a:r>
              <a:rPr lang="en-US" altLang="ja-JP" sz="2700" dirty="0" err="1"/>
              <a:t>Emde</a:t>
            </a:r>
            <a:r>
              <a:rPr lang="en-US" altLang="ja-JP" sz="2700" dirty="0"/>
              <a:t> et al. 2010</a:t>
            </a:r>
            <a:r>
              <a:rPr lang="ja-JP" altLang="en-US" sz="2700" dirty="0"/>
              <a:t>）</a:t>
            </a:r>
            <a:endParaRPr lang="en-US" altLang="ja-JP" sz="2700" dirty="0"/>
          </a:p>
          <a:p>
            <a:pPr marL="0" indent="0">
              <a:buNone/>
            </a:pPr>
            <a:endParaRPr lang="en-US" altLang="ja-JP" sz="2700" dirty="0"/>
          </a:p>
          <a:p>
            <a:pPr marL="0" indent="0">
              <a:buNone/>
            </a:pPr>
            <a:endParaRPr lang="en-US" altLang="ja-JP" sz="2700" dirty="0"/>
          </a:p>
          <a:p>
            <a:pPr marL="0" indent="0">
              <a:buNone/>
            </a:pPr>
            <a:r>
              <a:rPr lang="ja-JP" altLang="en-US" sz="2700" dirty="0"/>
              <a:t>さまざまな物体の形状が、電気魚の神経システムで</a:t>
            </a:r>
            <a:endParaRPr lang="en-US" altLang="ja-JP" sz="2700" dirty="0"/>
          </a:p>
          <a:p>
            <a:pPr marL="0" indent="0">
              <a:buNone/>
            </a:pPr>
            <a:r>
              <a:rPr lang="ja-JP" altLang="en-US" sz="2700" dirty="0"/>
              <a:t>どのようにコーディングされているのか？</a:t>
            </a:r>
          </a:p>
        </p:txBody>
      </p:sp>
      <p:sp>
        <p:nvSpPr>
          <p:cNvPr id="4" name="矢印: 下 3">
            <a:extLst>
              <a:ext uri="{FF2B5EF4-FFF2-40B4-BE49-F238E27FC236}">
                <a16:creationId xmlns:a16="http://schemas.microsoft.com/office/drawing/2014/main" id="{C922FB67-7FBB-4D52-BB27-00634A5F9DF8}"/>
              </a:ext>
            </a:extLst>
          </p:cNvPr>
          <p:cNvSpPr/>
          <p:nvPr/>
        </p:nvSpPr>
        <p:spPr>
          <a:xfrm>
            <a:off x="3937107" y="3696284"/>
            <a:ext cx="1330264" cy="609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37462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a:xfrm>
            <a:off x="578376" y="5498042"/>
            <a:ext cx="7820650" cy="1180697"/>
          </a:xfrm>
          <a:prstGeom prst="rect">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616843" y="200389"/>
            <a:ext cx="7886700" cy="867208"/>
          </a:xfrm>
        </p:spPr>
        <p:txBody>
          <a:bodyPr>
            <a:normAutofit/>
          </a:bodyPr>
          <a:lstStyle/>
          <a:p>
            <a:r>
              <a:rPr kumimoji="1" lang="ja-JP" altLang="en-US" sz="4000" dirty="0"/>
              <a:t>研究の概要</a:t>
            </a:r>
          </a:p>
        </p:txBody>
      </p:sp>
      <p:sp>
        <p:nvSpPr>
          <p:cNvPr id="3" name="コンテンツ プレースホルダー 2"/>
          <p:cNvSpPr>
            <a:spLocks noGrp="1"/>
          </p:cNvSpPr>
          <p:nvPr>
            <p:ph idx="1"/>
          </p:nvPr>
        </p:nvSpPr>
        <p:spPr>
          <a:xfrm>
            <a:off x="660686" y="1204370"/>
            <a:ext cx="7987268" cy="752216"/>
          </a:xfrm>
        </p:spPr>
        <p:txBody>
          <a:bodyPr>
            <a:noAutofit/>
          </a:bodyPr>
          <a:lstStyle/>
          <a:p>
            <a:pPr marL="0" indent="0">
              <a:buNone/>
            </a:pPr>
            <a:r>
              <a:rPr lang="ja-JP" altLang="en-US" sz="3200" dirty="0"/>
              <a:t>弱電気魚が、外界から刺激を受けたとき</a:t>
            </a:r>
            <a:endParaRPr lang="en-US" altLang="ja-JP" sz="3200" dirty="0"/>
          </a:p>
          <a:p>
            <a:pPr marL="0" indent="0">
              <a:buNone/>
            </a:pPr>
            <a:r>
              <a:rPr lang="ja-JP" altLang="en-US" sz="3200" dirty="0"/>
              <a:t>どのように必要な情報を選択するのかを</a:t>
            </a:r>
            <a:endParaRPr lang="en-US" altLang="ja-JP" sz="3200" dirty="0"/>
          </a:p>
          <a:p>
            <a:pPr marL="0" indent="0">
              <a:buNone/>
            </a:pPr>
            <a:r>
              <a:rPr lang="ja-JP" altLang="en-US" sz="3200" dirty="0"/>
              <a:t>コンピュータシミュレーションで探る</a:t>
            </a:r>
            <a:endParaRPr lang="en-US" altLang="ja-JP" sz="3200" dirty="0"/>
          </a:p>
          <a:p>
            <a:pPr marL="0" indent="0">
              <a:buNone/>
            </a:pPr>
            <a:endParaRPr kumimoji="1" lang="ja-JP" altLang="en-US" sz="3200" dirty="0"/>
          </a:p>
        </p:txBody>
      </p:sp>
      <p:sp>
        <p:nvSpPr>
          <p:cNvPr id="18" name="角丸四角形吹き出し 17"/>
          <p:cNvSpPr/>
          <p:nvPr/>
        </p:nvSpPr>
        <p:spPr>
          <a:xfrm>
            <a:off x="578375" y="1043712"/>
            <a:ext cx="8151890" cy="2067074"/>
          </a:xfrm>
          <a:prstGeom prst="wedgeRoundRectCallout">
            <a:avLst>
              <a:gd name="adj1" fmla="val 18765"/>
              <a:gd name="adj2" fmla="val 48414"/>
              <a:gd name="adj3" fmla="val 16667"/>
            </a:avLst>
          </a:prstGeom>
          <a:no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ホームベース 33"/>
          <p:cNvSpPr/>
          <p:nvPr/>
        </p:nvSpPr>
        <p:spPr>
          <a:xfrm>
            <a:off x="506094" y="5329945"/>
            <a:ext cx="1974024" cy="64131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b="1" dirty="0"/>
              <a:t>本研究では</a:t>
            </a:r>
          </a:p>
        </p:txBody>
      </p:sp>
      <p:sp>
        <p:nvSpPr>
          <p:cNvPr id="43" name="テキスト ボックス 42"/>
          <p:cNvSpPr txBox="1"/>
          <p:nvPr/>
        </p:nvSpPr>
        <p:spPr>
          <a:xfrm>
            <a:off x="2389750" y="5596973"/>
            <a:ext cx="6047802" cy="954107"/>
          </a:xfrm>
          <a:prstGeom prst="rect">
            <a:avLst/>
          </a:prstGeom>
          <a:noFill/>
        </p:spPr>
        <p:txBody>
          <a:bodyPr wrap="square" rtlCol="0">
            <a:spAutoFit/>
          </a:bodyPr>
          <a:lstStyle/>
          <a:p>
            <a:r>
              <a:rPr lang="ja-JP" altLang="en-US" sz="2800" dirty="0"/>
              <a:t>シミュレーションに</a:t>
            </a:r>
            <a:r>
              <a:rPr lang="en-US" altLang="ja-JP" sz="2800" dirty="0"/>
              <a:t>GPGPU</a:t>
            </a:r>
            <a:r>
              <a:rPr lang="ja-JP" altLang="en-US" sz="2800" dirty="0"/>
              <a:t>を活用</a:t>
            </a:r>
            <a:endParaRPr lang="en-US" altLang="ja-JP" sz="2800" dirty="0"/>
          </a:p>
          <a:p>
            <a:r>
              <a:rPr lang="ja-JP" altLang="en-US" sz="2800" dirty="0"/>
              <a:t>計算負荷の分散と高速化を図る</a:t>
            </a:r>
            <a:endParaRPr lang="en-US" altLang="ja-JP" sz="2800" dirty="0"/>
          </a:p>
        </p:txBody>
      </p:sp>
      <p:sp>
        <p:nvSpPr>
          <p:cNvPr id="44" name="スライド番号プレースホルダー 43"/>
          <p:cNvSpPr>
            <a:spLocks noGrp="1"/>
          </p:cNvSpPr>
          <p:nvPr>
            <p:ph type="sldNum" sz="quarter" idx="12"/>
          </p:nvPr>
        </p:nvSpPr>
        <p:spPr/>
        <p:txBody>
          <a:bodyPr/>
          <a:lstStyle/>
          <a:p>
            <a:fld id="{AA31B575-576A-460D-A78B-4DD9300BA0DA}" type="slidenum">
              <a:rPr kumimoji="1" lang="ja-JP" altLang="en-US" sz="1800" smtClean="0"/>
              <a:t>1</a:t>
            </a:fld>
            <a:endParaRPr kumimoji="1" lang="ja-JP" altLang="en-US" sz="1800" dirty="0"/>
          </a:p>
        </p:txBody>
      </p:sp>
      <p:pic>
        <p:nvPicPr>
          <p:cNvPr id="19" name="図 18" descr="body_brain_nou.png">
            <a:extLst>
              <a:ext uri="{FF2B5EF4-FFF2-40B4-BE49-F238E27FC236}">
                <a16:creationId xmlns:a16="http://schemas.microsoft.com/office/drawing/2014/main" id="{418C6990-ED76-4A10-AED6-ED88FB3D5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177" y="3435078"/>
            <a:ext cx="1986597" cy="1837602"/>
          </a:xfrm>
          <a:prstGeom prst="rect">
            <a:avLst/>
          </a:prstGeom>
        </p:spPr>
      </p:pic>
      <p:pic>
        <p:nvPicPr>
          <p:cNvPr id="20" name="Picture 2" descr="「神経細胞」の画像検索結果">
            <a:extLst>
              <a:ext uri="{FF2B5EF4-FFF2-40B4-BE49-F238E27FC236}">
                <a16:creationId xmlns:a16="http://schemas.microsoft.com/office/drawing/2014/main" id="{17A03E55-7C8B-43A8-A93D-B071E57FE8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7870" y="3623667"/>
            <a:ext cx="2535781" cy="1649013"/>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9696" y="3670281"/>
            <a:ext cx="2322723" cy="1458671"/>
          </a:xfrm>
          <a:prstGeom prst="rect">
            <a:avLst/>
          </a:prstGeom>
        </p:spPr>
      </p:pic>
    </p:spTree>
    <p:extLst>
      <p:ext uri="{BB962C8B-B14F-4D97-AF65-F5344CB8AC3E}">
        <p14:creationId xmlns:p14="http://schemas.microsoft.com/office/powerpoint/2010/main" val="1715642322"/>
      </p:ext>
    </p:extLst>
  </p:cSld>
  <p:clrMapOvr>
    <a:masterClrMapping/>
  </p:clrMapOvr>
  <mc:AlternateContent xmlns:mc="http://schemas.openxmlformats.org/markup-compatibility/2006" xmlns:p14="http://schemas.microsoft.com/office/powerpoint/2010/main">
    <mc:Choice Requires="p14">
      <p:transition spd="slow" p14:dur="2000" advTm="25127"/>
    </mc:Choice>
    <mc:Fallback xmlns="">
      <p:transition xmlns:p14="http://schemas.microsoft.com/office/powerpoint/2010/main" spd="slow" advTm="2512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電気魚の神経処理</a:t>
            </a:r>
          </a:p>
        </p:txBody>
      </p:sp>
      <p:sp>
        <p:nvSpPr>
          <p:cNvPr id="3" name="コンテンツ プレースホルダー 2"/>
          <p:cNvSpPr>
            <a:spLocks noGrp="1"/>
          </p:cNvSpPr>
          <p:nvPr>
            <p:ph idx="1"/>
          </p:nvPr>
        </p:nvSpPr>
        <p:spPr/>
        <p:txBody>
          <a:bodyPr>
            <a:normAutofit/>
          </a:bodyPr>
          <a:lstStyle/>
          <a:p>
            <a:pPr marL="0" indent="0">
              <a:buNone/>
            </a:pPr>
            <a:r>
              <a:rPr lang="ja-JP" altLang="en-US" sz="2400" dirty="0"/>
              <a:t>物体により変化した</a:t>
            </a:r>
            <a:r>
              <a:rPr lang="en-US" altLang="ja-JP" sz="2400" dirty="0">
                <a:solidFill>
                  <a:srgbClr val="FF0000"/>
                </a:solidFill>
              </a:rPr>
              <a:t>EOD AM</a:t>
            </a:r>
            <a:r>
              <a:rPr lang="ja-JP" altLang="en-US" sz="2400" dirty="0"/>
              <a:t>を</a:t>
            </a:r>
            <a:endParaRPr lang="en-US" altLang="ja-JP" sz="2400" dirty="0"/>
          </a:p>
          <a:p>
            <a:pPr marL="0" indent="0">
              <a:buNone/>
            </a:pPr>
            <a:r>
              <a:rPr lang="ja-JP" altLang="en-US" sz="2400" dirty="0"/>
              <a:t>脳内で処理することで、体周囲の状態を認識</a:t>
            </a:r>
          </a:p>
        </p:txBody>
      </p:sp>
      <p:grpSp>
        <p:nvGrpSpPr>
          <p:cNvPr id="4" name="グループ化 3"/>
          <p:cNvGrpSpPr/>
          <p:nvPr/>
        </p:nvGrpSpPr>
        <p:grpSpPr>
          <a:xfrm>
            <a:off x="1764977" y="3301530"/>
            <a:ext cx="5874419" cy="3234812"/>
            <a:chOff x="833952" y="3077088"/>
            <a:chExt cx="4460667" cy="2435968"/>
          </a:xfrm>
        </p:grpSpPr>
        <p:sp>
          <p:nvSpPr>
            <p:cNvPr id="8" name="テキスト ボックス 7"/>
            <p:cNvSpPr txBox="1"/>
            <p:nvPr/>
          </p:nvSpPr>
          <p:spPr>
            <a:xfrm>
              <a:off x="2464235" y="3077088"/>
              <a:ext cx="524589" cy="507831"/>
            </a:xfrm>
            <a:prstGeom prst="rect">
              <a:avLst/>
            </a:prstGeom>
            <a:noFill/>
          </p:spPr>
          <p:txBody>
            <a:bodyPr wrap="square" rtlCol="0">
              <a:spAutoFit/>
            </a:bodyPr>
            <a:lstStyle/>
            <a:p>
              <a:r>
                <a:rPr lang="ja-JP" altLang="en-US" sz="2700" b="1" dirty="0">
                  <a:solidFill>
                    <a:srgbClr val="FF0000"/>
                  </a:solidFill>
                </a:rPr>
                <a:t>②</a:t>
              </a:r>
            </a:p>
          </p:txBody>
        </p:sp>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t="11465" r="5639" b="19235"/>
            <a:stretch/>
          </p:blipFill>
          <p:spPr>
            <a:xfrm>
              <a:off x="1651224" y="3536749"/>
              <a:ext cx="3590744" cy="1745063"/>
            </a:xfrm>
            <a:prstGeom prst="rect">
              <a:avLst/>
            </a:prstGeom>
          </p:spPr>
        </p:pic>
        <p:sp>
          <p:nvSpPr>
            <p:cNvPr id="12" name="角丸四角形 11"/>
            <p:cNvSpPr/>
            <p:nvPr/>
          </p:nvSpPr>
          <p:spPr>
            <a:xfrm>
              <a:off x="3061328" y="3328589"/>
              <a:ext cx="1441755" cy="780067"/>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350" b="1" dirty="0">
                  <a:solidFill>
                    <a:srgbClr val="FF0000"/>
                  </a:solidFill>
                </a:rPr>
                <a:t>電気感覚側線葉</a:t>
              </a:r>
              <a:endParaRPr lang="en-US" altLang="ja-JP" sz="1350" b="1" dirty="0">
                <a:solidFill>
                  <a:srgbClr val="FF0000"/>
                </a:solidFill>
              </a:endParaRPr>
            </a:p>
            <a:p>
              <a:pPr algn="ctr"/>
              <a:r>
                <a:rPr lang="en-US" altLang="ja-JP" sz="2400" b="1" dirty="0">
                  <a:solidFill>
                    <a:srgbClr val="FF0000"/>
                  </a:solidFill>
                </a:rPr>
                <a:t>ELL</a:t>
              </a:r>
              <a:endParaRPr lang="ja-JP" altLang="en-US" sz="2400" b="1" dirty="0">
                <a:solidFill>
                  <a:srgbClr val="FF0000"/>
                </a:solidFill>
              </a:endParaRPr>
            </a:p>
          </p:txBody>
        </p:sp>
        <p:sp>
          <p:nvSpPr>
            <p:cNvPr id="13" name="角丸四角形 12"/>
            <p:cNvSpPr/>
            <p:nvPr/>
          </p:nvSpPr>
          <p:spPr>
            <a:xfrm>
              <a:off x="1226574" y="4096771"/>
              <a:ext cx="1583290" cy="662951"/>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100" b="1" dirty="0">
                  <a:solidFill>
                    <a:srgbClr val="C00000"/>
                  </a:solidFill>
                </a:rPr>
                <a:t>NP</a:t>
              </a:r>
              <a:r>
                <a:rPr lang="ja-JP" altLang="en-US" sz="2100" b="1" dirty="0">
                  <a:solidFill>
                    <a:srgbClr val="C00000"/>
                  </a:solidFill>
                </a:rPr>
                <a:t>・</a:t>
              </a:r>
              <a:r>
                <a:rPr lang="en-US" altLang="ja-JP" sz="2100" b="1" dirty="0">
                  <a:solidFill>
                    <a:srgbClr val="C00000"/>
                  </a:solidFill>
                </a:rPr>
                <a:t>EGP</a:t>
              </a:r>
              <a:endParaRPr lang="ja-JP" altLang="en-US" sz="2100" b="1" dirty="0">
                <a:solidFill>
                  <a:srgbClr val="C00000"/>
                </a:solidFill>
              </a:endParaRPr>
            </a:p>
          </p:txBody>
        </p:sp>
        <p:sp>
          <p:nvSpPr>
            <p:cNvPr id="14" name="正方形/長方形 13"/>
            <p:cNvSpPr/>
            <p:nvPr/>
          </p:nvSpPr>
          <p:spPr>
            <a:xfrm>
              <a:off x="4044371" y="4541175"/>
              <a:ext cx="1250248" cy="6626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350" b="1" dirty="0">
                  <a:solidFill>
                    <a:schemeClr val="accent2"/>
                  </a:solidFill>
                </a:rPr>
                <a:t>電気受容器</a:t>
              </a:r>
              <a:endParaRPr lang="en-US" altLang="ja-JP" sz="1350" b="1" dirty="0">
                <a:solidFill>
                  <a:schemeClr val="accent2"/>
                </a:solidFill>
              </a:endParaRPr>
            </a:p>
            <a:p>
              <a:pPr algn="ctr"/>
              <a:r>
                <a:rPr lang="ja-JP" altLang="en-US" sz="1350" b="1" dirty="0">
                  <a:solidFill>
                    <a:schemeClr val="accent2"/>
                  </a:solidFill>
                </a:rPr>
                <a:t>からの信号</a:t>
              </a:r>
            </a:p>
          </p:txBody>
        </p:sp>
        <p:sp>
          <p:nvSpPr>
            <p:cNvPr id="15" name="二方向矢印 14"/>
            <p:cNvSpPr/>
            <p:nvPr/>
          </p:nvSpPr>
          <p:spPr>
            <a:xfrm flipH="1" flipV="1">
              <a:off x="1965459" y="3515952"/>
              <a:ext cx="1075144" cy="644431"/>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角丸四角形 15"/>
            <p:cNvSpPr/>
            <p:nvPr/>
          </p:nvSpPr>
          <p:spPr>
            <a:xfrm>
              <a:off x="1771641" y="4867057"/>
              <a:ext cx="1841919" cy="461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200" dirty="0"/>
                <a:t>電気感覚核</a:t>
              </a:r>
              <a:endParaRPr lang="en-US" altLang="ja-JP" sz="1200" dirty="0"/>
            </a:p>
            <a:p>
              <a:pPr algn="ctr"/>
              <a:r>
                <a:rPr lang="ja-JP" altLang="en-US" sz="1200" dirty="0"/>
                <a:t>ペースメーカー前核</a:t>
              </a:r>
            </a:p>
          </p:txBody>
        </p:sp>
        <p:sp>
          <p:nvSpPr>
            <p:cNvPr id="17" name="屈折矢印 16"/>
            <p:cNvSpPr/>
            <p:nvPr/>
          </p:nvSpPr>
          <p:spPr>
            <a:xfrm rot="16200000">
              <a:off x="4430742" y="3814352"/>
              <a:ext cx="738413" cy="59373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屈折矢印 17"/>
            <p:cNvSpPr/>
            <p:nvPr/>
          </p:nvSpPr>
          <p:spPr>
            <a:xfrm rot="10800000" flipH="1">
              <a:off x="2914488" y="4306397"/>
              <a:ext cx="649925" cy="5216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p:cNvSpPr txBox="1"/>
            <p:nvPr/>
          </p:nvSpPr>
          <p:spPr>
            <a:xfrm>
              <a:off x="2907478" y="4428247"/>
              <a:ext cx="524589" cy="507831"/>
            </a:xfrm>
            <a:prstGeom prst="rect">
              <a:avLst/>
            </a:prstGeom>
            <a:noFill/>
          </p:spPr>
          <p:txBody>
            <a:bodyPr wrap="square" rtlCol="0">
              <a:spAutoFit/>
            </a:bodyPr>
            <a:lstStyle/>
            <a:p>
              <a:r>
                <a:rPr lang="ja-JP" altLang="en-US" sz="2700" b="1" dirty="0">
                  <a:solidFill>
                    <a:srgbClr val="FF0000"/>
                  </a:solidFill>
                </a:rPr>
                <a:t>④</a:t>
              </a:r>
            </a:p>
          </p:txBody>
        </p:sp>
        <p:sp>
          <p:nvSpPr>
            <p:cNvPr id="20" name="左矢印 19"/>
            <p:cNvSpPr/>
            <p:nvPr/>
          </p:nvSpPr>
          <p:spPr>
            <a:xfrm>
              <a:off x="1066683" y="4884619"/>
              <a:ext cx="539453" cy="291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テキスト ボックス 20"/>
            <p:cNvSpPr txBox="1"/>
            <p:nvPr/>
          </p:nvSpPr>
          <p:spPr>
            <a:xfrm>
              <a:off x="833952" y="5236057"/>
              <a:ext cx="982564" cy="276999"/>
            </a:xfrm>
            <a:prstGeom prst="rect">
              <a:avLst/>
            </a:prstGeom>
            <a:noFill/>
          </p:spPr>
          <p:txBody>
            <a:bodyPr wrap="square" rtlCol="0">
              <a:spAutoFit/>
            </a:bodyPr>
            <a:lstStyle/>
            <a:p>
              <a:r>
                <a:rPr lang="ja-JP" altLang="en-US" sz="1200" b="1" dirty="0">
                  <a:solidFill>
                    <a:srgbClr val="FF0000"/>
                  </a:solidFill>
                </a:rPr>
                <a:t>発電器官へ</a:t>
              </a:r>
            </a:p>
          </p:txBody>
        </p:sp>
        <p:sp>
          <p:nvSpPr>
            <p:cNvPr id="10" name="テキスト ボックス 9"/>
            <p:cNvSpPr txBox="1"/>
            <p:nvPr/>
          </p:nvSpPr>
          <p:spPr>
            <a:xfrm>
              <a:off x="4565741" y="3228640"/>
              <a:ext cx="524589" cy="507831"/>
            </a:xfrm>
            <a:prstGeom prst="rect">
              <a:avLst/>
            </a:prstGeom>
            <a:noFill/>
          </p:spPr>
          <p:txBody>
            <a:bodyPr wrap="square" rtlCol="0">
              <a:spAutoFit/>
            </a:bodyPr>
            <a:lstStyle/>
            <a:p>
              <a:r>
                <a:rPr lang="ja-JP" altLang="en-US" sz="2700" b="1" dirty="0">
                  <a:solidFill>
                    <a:srgbClr val="FF0000"/>
                  </a:solidFill>
                </a:rPr>
                <a:t>①</a:t>
              </a:r>
            </a:p>
          </p:txBody>
        </p:sp>
        <p:sp>
          <p:nvSpPr>
            <p:cNvPr id="7" name="テキスト ボックス 6"/>
            <p:cNvSpPr txBox="1"/>
            <p:nvPr/>
          </p:nvSpPr>
          <p:spPr>
            <a:xfrm>
              <a:off x="1062871" y="3615847"/>
              <a:ext cx="524589" cy="507831"/>
            </a:xfrm>
            <a:prstGeom prst="rect">
              <a:avLst/>
            </a:prstGeom>
            <a:noFill/>
          </p:spPr>
          <p:txBody>
            <a:bodyPr wrap="square" rtlCol="0">
              <a:spAutoFit/>
            </a:bodyPr>
            <a:lstStyle/>
            <a:p>
              <a:r>
                <a:rPr lang="ja-JP" altLang="en-US" sz="2700" b="1" dirty="0">
                  <a:solidFill>
                    <a:srgbClr val="FF0000"/>
                  </a:solidFill>
                </a:rPr>
                <a:t>③</a:t>
              </a:r>
            </a:p>
          </p:txBody>
        </p:sp>
      </p:grpSp>
      <p:sp>
        <p:nvSpPr>
          <p:cNvPr id="22" name="正方形/長方形 21"/>
          <p:cNvSpPr/>
          <p:nvPr/>
        </p:nvSpPr>
        <p:spPr>
          <a:xfrm>
            <a:off x="5412335" y="2837065"/>
            <a:ext cx="3546164" cy="553998"/>
          </a:xfrm>
          <a:prstGeom prst="rect">
            <a:avLst/>
          </a:prstGeom>
        </p:spPr>
        <p:txBody>
          <a:bodyPr wrap="none">
            <a:spAutoFit/>
          </a:bodyPr>
          <a:lstStyle/>
          <a:p>
            <a:r>
              <a:rPr lang="ja-JP" altLang="en-US" sz="1500" kern="100" dirty="0">
                <a:latin typeface="+mn-ea"/>
              </a:rPr>
              <a:t>電気感覚側線葉</a:t>
            </a:r>
            <a:endParaRPr lang="en-US" altLang="ja-JP" sz="1500" kern="100" dirty="0">
              <a:latin typeface="+mn-ea"/>
            </a:endParaRPr>
          </a:p>
          <a:p>
            <a:r>
              <a:rPr lang="en-US" altLang="ja-JP" sz="1500" kern="100" dirty="0">
                <a:latin typeface="+mn-ea"/>
              </a:rPr>
              <a:t>(ELL: </a:t>
            </a:r>
            <a:r>
              <a:rPr lang="en-US" altLang="ja-JP" sz="1500" kern="100" dirty="0" err="1">
                <a:latin typeface="+mn-ea"/>
              </a:rPr>
              <a:t>Electrosensory</a:t>
            </a:r>
            <a:r>
              <a:rPr lang="en-US" altLang="ja-JP" sz="1500" kern="100" dirty="0">
                <a:latin typeface="+mn-ea"/>
              </a:rPr>
              <a:t> lateral-line lobe)</a:t>
            </a:r>
            <a:endParaRPr lang="ja-JP" altLang="en-US" sz="1500" dirty="0">
              <a:latin typeface="+mn-ea"/>
            </a:endParaRPr>
          </a:p>
        </p:txBody>
      </p:sp>
      <p:sp>
        <p:nvSpPr>
          <p:cNvPr id="23" name="正方形/長方形 22"/>
          <p:cNvSpPr/>
          <p:nvPr/>
        </p:nvSpPr>
        <p:spPr>
          <a:xfrm>
            <a:off x="218996" y="3282277"/>
            <a:ext cx="3493264" cy="553998"/>
          </a:xfrm>
          <a:prstGeom prst="rect">
            <a:avLst/>
          </a:prstGeom>
        </p:spPr>
        <p:txBody>
          <a:bodyPr wrap="none">
            <a:spAutoFit/>
          </a:bodyPr>
          <a:lstStyle/>
          <a:p>
            <a:r>
              <a:rPr lang="en-US" altLang="ja-JP" sz="1500" kern="100" dirty="0" err="1">
                <a:latin typeface="+mn-ea"/>
              </a:rPr>
              <a:t>NP:Nucleus</a:t>
            </a:r>
            <a:r>
              <a:rPr lang="en-US" altLang="ja-JP" sz="1500" kern="100" dirty="0">
                <a:latin typeface="+mn-ea"/>
              </a:rPr>
              <a:t> </a:t>
            </a:r>
            <a:r>
              <a:rPr lang="en-US" altLang="ja-JP" sz="1500" kern="100" dirty="0" err="1">
                <a:latin typeface="+mn-ea"/>
              </a:rPr>
              <a:t>praeeminentialis</a:t>
            </a:r>
            <a:endParaRPr lang="en-US" altLang="ja-JP" sz="1500" kern="100" dirty="0">
              <a:latin typeface="+mn-ea"/>
            </a:endParaRPr>
          </a:p>
          <a:p>
            <a:r>
              <a:rPr lang="en-US" altLang="ja-JP" sz="1500" dirty="0" err="1">
                <a:latin typeface="+mn-ea"/>
              </a:rPr>
              <a:t>EGP:Eminentialis</a:t>
            </a:r>
            <a:r>
              <a:rPr lang="en-US" altLang="ja-JP" sz="1500" dirty="0">
                <a:latin typeface="+mn-ea"/>
              </a:rPr>
              <a:t> </a:t>
            </a:r>
            <a:r>
              <a:rPr lang="en-US" altLang="ja-JP" sz="1500" dirty="0" err="1">
                <a:latin typeface="+mn-ea"/>
              </a:rPr>
              <a:t>granularis</a:t>
            </a:r>
            <a:r>
              <a:rPr lang="en-US" altLang="ja-JP" sz="1500" dirty="0">
                <a:latin typeface="+mn-ea"/>
              </a:rPr>
              <a:t> posterior</a:t>
            </a:r>
            <a:endParaRPr lang="ja-JP" altLang="en-US" sz="1500" dirty="0">
              <a:latin typeface="+mn-ea"/>
            </a:endParaRPr>
          </a:p>
        </p:txBody>
      </p:sp>
    </p:spTree>
    <p:extLst>
      <p:ext uri="{BB962C8B-B14F-4D97-AF65-F5344CB8AC3E}">
        <p14:creationId xmlns:p14="http://schemas.microsoft.com/office/powerpoint/2010/main" val="388541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神経ネットワークモデル</a:t>
            </a:r>
            <a:endParaRPr kumimoji="1" lang="ja-JP" altLang="en-US" dirty="0"/>
          </a:p>
        </p:txBody>
      </p:sp>
      <p:pic>
        <p:nvPicPr>
          <p:cNvPr id="4" name="図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246" y="1808727"/>
            <a:ext cx="4533806" cy="3045161"/>
          </a:xfrm>
          <a:prstGeom prst="rect">
            <a:avLst/>
          </a:prstGeom>
          <a:noFill/>
          <a:ln>
            <a:noFill/>
          </a:ln>
        </p:spPr>
      </p:pic>
      <mc:AlternateContent xmlns:mc="http://schemas.openxmlformats.org/markup-compatibility/2006" xmlns:a14="http://schemas.microsoft.com/office/drawing/2010/main">
        <mc:Choice Requires="a14">
          <p:sp>
            <p:nvSpPr>
              <p:cNvPr id="7" name="正方形/長方形 6"/>
              <p:cNvSpPr/>
              <p:nvPr/>
            </p:nvSpPr>
            <p:spPr>
              <a:xfrm>
                <a:off x="5021167" y="3110782"/>
                <a:ext cx="3815954" cy="1904817"/>
              </a:xfrm>
              <a:prstGeom prst="rect">
                <a:avLst/>
              </a:prstGeom>
              <a:ln>
                <a:solidFill>
                  <a:srgbClr val="FF0000"/>
                </a:solidFill>
              </a:ln>
            </p:spPr>
            <p:txBody>
              <a:bodyPr wrap="square">
                <a:spAutoFit/>
              </a:bodyPr>
              <a:lstStyle/>
              <a:p>
                <a:pPr marL="353854" indent="394335"/>
                <a:r>
                  <a:rPr lang="en-US" altLang="ja-JP" sz="1350" kern="100" dirty="0">
                    <a:solidFill>
                      <a:srgbClr val="FF0000"/>
                    </a:solidFill>
                    <a:latin typeface="+mj-ea"/>
                    <a:ea typeface="+mj-ea"/>
                  </a:rPr>
                  <a:t>ELL</a:t>
                </a:r>
                <a:r>
                  <a:rPr lang="ja-JP" altLang="en-US" sz="1350" kern="100" dirty="0" err="1">
                    <a:solidFill>
                      <a:srgbClr val="FF0000"/>
                    </a:solidFill>
                    <a:latin typeface="+mj-ea"/>
                    <a:ea typeface="+mj-ea"/>
                  </a:rPr>
                  <a:t>への</a:t>
                </a:r>
                <a:r>
                  <a:rPr lang="ja-JP" altLang="en-US" sz="1350" kern="100" dirty="0">
                    <a:solidFill>
                      <a:srgbClr val="FF0000"/>
                    </a:solidFill>
                    <a:latin typeface="+mj-ea"/>
                    <a:ea typeface="+mj-ea"/>
                  </a:rPr>
                  <a:t>入力</a:t>
                </a:r>
                <a:endParaRPr lang="en-US" altLang="ja-JP" sz="1350" kern="100" dirty="0">
                  <a:solidFill>
                    <a:srgbClr val="FF0000"/>
                  </a:solidFill>
                  <a:latin typeface="+mj-ea"/>
                  <a:ea typeface="+mj-ea"/>
                </a:endParaRPr>
              </a:p>
              <a:p>
                <a:pPr marL="353854" indent="394335" algn="ctr"/>
                <a14:m>
                  <m:oMathPara xmlns:m="http://schemas.openxmlformats.org/officeDocument/2006/math">
                    <m:oMathParaPr>
                      <m:jc m:val="centerGroup"/>
                    </m:oMathParaPr>
                    <m:oMath xmlns:m="http://schemas.openxmlformats.org/officeDocument/2006/math">
                      <m:sSubSup>
                        <m:sSubSupPr>
                          <m:ctrlPr>
                            <a:rPr lang="ja-JP" altLang="ja-JP" sz="1350" i="1" kern="100">
                              <a:latin typeface="Cambria Math" panose="02040503050406030204" pitchFamily="18" charset="0"/>
                              <a:ea typeface="Cambria Math" panose="02040503050406030204" pitchFamily="18" charset="0"/>
                            </a:rPr>
                          </m:ctrlPr>
                        </m:sSubSupPr>
                        <m:e>
                          <m:r>
                            <a:rPr lang="en-US" altLang="ja-JP" sz="1350" i="1" kern="100">
                              <a:latin typeface="Cambria Math" panose="02040503050406030204" pitchFamily="18" charset="0"/>
                              <a:ea typeface="ＭＳ 明朝" panose="02020609040205080304" pitchFamily="17" charset="-128"/>
                            </a:rPr>
                            <m:t>𝐼</m:t>
                          </m:r>
                        </m:e>
                        <m:sub>
                          <m:r>
                            <a:rPr lang="en-US" altLang="ja-JP" sz="1350" i="1" kern="100">
                              <a:latin typeface="Cambria Math" panose="02040503050406030204" pitchFamily="18" charset="0"/>
                              <a:ea typeface="ＭＳ 明朝" panose="02020609040205080304" pitchFamily="17" charset="-128"/>
                            </a:rPr>
                            <m:t>𝑖</m:t>
                          </m:r>
                        </m:sub>
                        <m:sup>
                          <m:r>
                            <a:rPr lang="en-US" altLang="ja-JP" sz="1350" i="1" kern="100">
                              <a:latin typeface="Cambria Math" panose="02040503050406030204" pitchFamily="18" charset="0"/>
                              <a:ea typeface="ＭＳ 明朝" panose="02020609040205080304" pitchFamily="17" charset="-128"/>
                            </a:rPr>
                            <m:t>𝑠𝑜𝑚𝑎</m:t>
                          </m:r>
                        </m:sup>
                      </m:sSubSup>
                      <m:r>
                        <a:rPr lang="en-US" altLang="ja-JP" sz="1350" i="1" kern="100">
                          <a:latin typeface="Cambria Math" panose="02040503050406030204" pitchFamily="18" charset="0"/>
                          <a:ea typeface="ＭＳ 明朝" panose="02020609040205080304" pitchFamily="17" charset="-128"/>
                        </a:rPr>
                        <m:t>=</m:t>
                      </m:r>
                      <m:sSub>
                        <m:sSubPr>
                          <m:ctrlPr>
                            <a:rPr lang="ja-JP" altLang="ja-JP" sz="1350" i="1" kern="100">
                              <a:latin typeface="Cambria Math" panose="02040503050406030204" pitchFamily="18" charset="0"/>
                              <a:ea typeface="Cambria Math" panose="02040503050406030204" pitchFamily="18" charset="0"/>
                            </a:rPr>
                          </m:ctrlPr>
                        </m:sSubPr>
                        <m:e>
                          <m:r>
                            <a:rPr lang="en-US" altLang="ja-JP" sz="1350" i="1" kern="100">
                              <a:latin typeface="Cambria Math" panose="02040503050406030204" pitchFamily="18" charset="0"/>
                              <a:ea typeface="ＭＳ 明朝" panose="02020609040205080304" pitchFamily="17" charset="-128"/>
                            </a:rPr>
                            <m:t>−</m:t>
                          </m:r>
                          <m:sSub>
                            <m:sSubPr>
                              <m:ctrlPr>
                                <a:rPr lang="ja-JP" altLang="ja-JP" sz="1350" i="1" kern="100">
                                  <a:latin typeface="Cambria Math" panose="02040503050406030204" pitchFamily="18" charset="0"/>
                                  <a:ea typeface="Cambria Math" panose="02040503050406030204" pitchFamily="18" charset="0"/>
                                </a:rPr>
                              </m:ctrlPr>
                            </m:sSubPr>
                            <m:e>
                              <m:r>
                                <a:rPr lang="en-US" altLang="ja-JP" sz="1350" i="1" kern="100">
                                  <a:latin typeface="Cambria Math" panose="02040503050406030204" pitchFamily="18" charset="0"/>
                                  <a:ea typeface="ＭＳ 明朝" panose="02020609040205080304" pitchFamily="17" charset="-128"/>
                                </a:rPr>
                                <m:t>𝑤</m:t>
                              </m:r>
                            </m:e>
                            <m:sub>
                              <m:r>
                                <a:rPr lang="en-US" altLang="ja-JP" sz="1350" i="1" kern="100">
                                  <a:latin typeface="Cambria Math" panose="02040503050406030204" pitchFamily="18" charset="0"/>
                                  <a:ea typeface="ＭＳ 明朝" panose="02020609040205080304" pitchFamily="17" charset="-128"/>
                                </a:rPr>
                                <m:t>𝐼</m:t>
                              </m:r>
                            </m:sub>
                          </m:sSub>
                          <m:r>
                            <a:rPr lang="en-US" altLang="ja-JP" sz="1350" i="1" kern="100">
                              <a:latin typeface="Cambria Math" panose="02040503050406030204" pitchFamily="18" charset="0"/>
                              <a:ea typeface="ＭＳ 明朝" panose="02020609040205080304" pitchFamily="17" charset="-128"/>
                            </a:rPr>
                            <m:t>𝑠</m:t>
                          </m:r>
                        </m:e>
                        <m:sub>
                          <m:r>
                            <a:rPr lang="en-US" altLang="ja-JP" sz="1350" i="1" kern="100">
                              <a:latin typeface="Cambria Math" panose="02040503050406030204" pitchFamily="18" charset="0"/>
                              <a:ea typeface="ＭＳ 明朝" panose="02020609040205080304" pitchFamily="17" charset="-128"/>
                            </a:rPr>
                            <m:t>𝑖</m:t>
                          </m:r>
                          <m:r>
                            <a:rPr lang="en-US" altLang="ja-JP" sz="1350" i="1" kern="100">
                              <a:latin typeface="Cambria Math" panose="02040503050406030204" pitchFamily="18" charset="0"/>
                              <a:ea typeface="ＭＳ 明朝" panose="02020609040205080304" pitchFamily="17" charset="-128"/>
                            </a:rPr>
                            <m:t>−2</m:t>
                          </m:r>
                        </m:sub>
                      </m:sSub>
                      <m:r>
                        <a:rPr lang="en-US" altLang="ja-JP" sz="1350" i="1" kern="100">
                          <a:latin typeface="Cambria Math" panose="02040503050406030204" pitchFamily="18" charset="0"/>
                          <a:ea typeface="ＭＳ 明朝" panose="02020609040205080304" pitchFamily="17" charset="-128"/>
                        </a:rPr>
                        <m:t>+</m:t>
                      </m:r>
                      <m:sSub>
                        <m:sSubPr>
                          <m:ctrlPr>
                            <a:rPr lang="ja-JP" altLang="ja-JP" sz="1350" i="1" kern="100">
                              <a:latin typeface="Cambria Math" panose="02040503050406030204" pitchFamily="18" charset="0"/>
                              <a:ea typeface="Cambria Math" panose="02040503050406030204" pitchFamily="18" charset="0"/>
                            </a:rPr>
                          </m:ctrlPr>
                        </m:sSubPr>
                        <m:e>
                          <m:r>
                            <a:rPr lang="en-US" altLang="ja-JP" sz="1350" i="1" kern="100">
                              <a:latin typeface="Cambria Math" panose="02040503050406030204" pitchFamily="18" charset="0"/>
                              <a:ea typeface="ＭＳ 明朝" panose="02020609040205080304" pitchFamily="17" charset="-128"/>
                            </a:rPr>
                            <m:t>𝑤</m:t>
                          </m:r>
                        </m:e>
                        <m:sub>
                          <m:r>
                            <a:rPr lang="en-US" altLang="ja-JP" sz="1350" i="1" kern="100">
                              <a:latin typeface="Cambria Math" panose="02040503050406030204" pitchFamily="18" charset="0"/>
                              <a:ea typeface="ＭＳ 明朝" panose="02020609040205080304" pitchFamily="17" charset="-128"/>
                            </a:rPr>
                            <m:t>𝐸</m:t>
                          </m:r>
                        </m:sub>
                      </m:sSub>
                      <m:sSub>
                        <m:sSubPr>
                          <m:ctrlPr>
                            <a:rPr lang="ja-JP" altLang="ja-JP" sz="1350" i="1" kern="100">
                              <a:latin typeface="Cambria Math" panose="02040503050406030204" pitchFamily="18" charset="0"/>
                              <a:ea typeface="Cambria Math" panose="02040503050406030204" pitchFamily="18" charset="0"/>
                            </a:rPr>
                          </m:ctrlPr>
                        </m:sSubPr>
                        <m:e>
                          <m:r>
                            <a:rPr lang="en-US" altLang="ja-JP" sz="1350" i="1" kern="100">
                              <a:latin typeface="Cambria Math" panose="02040503050406030204" pitchFamily="18" charset="0"/>
                              <a:ea typeface="ＭＳ 明朝" panose="02020609040205080304" pitchFamily="17" charset="-128"/>
                            </a:rPr>
                            <m:t>𝑠</m:t>
                          </m:r>
                        </m:e>
                        <m:sub>
                          <m:r>
                            <a:rPr lang="en-US" altLang="ja-JP" sz="1350" i="1" kern="100">
                              <a:latin typeface="Cambria Math" panose="02040503050406030204" pitchFamily="18" charset="0"/>
                              <a:ea typeface="ＭＳ 明朝" panose="02020609040205080304" pitchFamily="17" charset="-128"/>
                            </a:rPr>
                            <m:t>𝑖</m:t>
                          </m:r>
                          <m:r>
                            <a:rPr lang="en-US" altLang="ja-JP" sz="1350" i="1" kern="100">
                              <a:latin typeface="Cambria Math" panose="02040503050406030204" pitchFamily="18" charset="0"/>
                              <a:ea typeface="ＭＳ 明朝" panose="02020609040205080304" pitchFamily="17" charset="-128"/>
                            </a:rPr>
                            <m:t>−1</m:t>
                          </m:r>
                        </m:sub>
                      </m:sSub>
                      <m:r>
                        <a:rPr lang="en-US" altLang="ja-JP" sz="1350" i="1" kern="100">
                          <a:latin typeface="Cambria Math" panose="02040503050406030204" pitchFamily="18" charset="0"/>
                          <a:ea typeface="ＭＳ 明朝" panose="02020609040205080304" pitchFamily="17" charset="-128"/>
                        </a:rPr>
                        <m:t>+</m:t>
                      </m:r>
                      <m:sSub>
                        <m:sSubPr>
                          <m:ctrlPr>
                            <a:rPr lang="ja-JP" altLang="ja-JP" sz="1350" i="1" kern="100">
                              <a:latin typeface="Cambria Math" panose="02040503050406030204" pitchFamily="18" charset="0"/>
                              <a:ea typeface="Cambria Math" panose="02040503050406030204" pitchFamily="18" charset="0"/>
                            </a:rPr>
                          </m:ctrlPr>
                        </m:sSubPr>
                        <m:e>
                          <m:r>
                            <a:rPr lang="en-US" altLang="ja-JP" sz="1350" i="1" kern="100">
                              <a:latin typeface="Cambria Math" panose="02040503050406030204" pitchFamily="18" charset="0"/>
                              <a:ea typeface="ＭＳ 明朝" panose="02020609040205080304" pitchFamily="17" charset="-128"/>
                            </a:rPr>
                            <m:t>𝑤</m:t>
                          </m:r>
                        </m:e>
                        <m:sub>
                          <m:r>
                            <a:rPr lang="en-US" altLang="ja-JP" sz="1350" i="1" kern="100">
                              <a:latin typeface="Cambria Math" panose="02040503050406030204" pitchFamily="18" charset="0"/>
                              <a:ea typeface="ＭＳ 明朝" panose="02020609040205080304" pitchFamily="17" charset="-128"/>
                            </a:rPr>
                            <m:t>𝑚𝑎𝑡𝑐h</m:t>
                          </m:r>
                        </m:sub>
                      </m:sSub>
                      <m:sSub>
                        <m:sSubPr>
                          <m:ctrlPr>
                            <a:rPr lang="ja-JP" altLang="ja-JP" sz="1350" i="1" kern="100">
                              <a:latin typeface="Cambria Math" panose="02040503050406030204" pitchFamily="18" charset="0"/>
                              <a:ea typeface="Cambria Math" panose="02040503050406030204" pitchFamily="18" charset="0"/>
                            </a:rPr>
                          </m:ctrlPr>
                        </m:sSubPr>
                        <m:e>
                          <m:r>
                            <a:rPr lang="en-US" altLang="ja-JP" sz="1350" i="1" kern="100">
                              <a:latin typeface="Cambria Math" panose="02040503050406030204" pitchFamily="18" charset="0"/>
                              <a:ea typeface="ＭＳ 明朝" panose="02020609040205080304" pitchFamily="17" charset="-128"/>
                            </a:rPr>
                            <m:t>𝑠</m:t>
                          </m:r>
                        </m:e>
                        <m:sub>
                          <m:r>
                            <a:rPr lang="en-US" altLang="ja-JP" sz="1350" i="1" kern="100">
                              <a:latin typeface="Cambria Math" panose="02040503050406030204" pitchFamily="18" charset="0"/>
                              <a:ea typeface="ＭＳ 明朝" panose="02020609040205080304" pitchFamily="17" charset="-128"/>
                            </a:rPr>
                            <m:t>𝑖</m:t>
                          </m:r>
                        </m:sub>
                      </m:sSub>
                    </m:oMath>
                  </m:oMathPara>
                </a14:m>
                <a:endParaRPr lang="ja-JP" altLang="ja-JP" sz="1350" kern="100" dirty="0">
                  <a:latin typeface="Times New Roman" panose="02020603050405020304" pitchFamily="18" charset="0"/>
                  <a:ea typeface="ＭＳ 明朝" panose="02020609040205080304" pitchFamily="17" charset="-128"/>
                </a:endParaRPr>
              </a:p>
              <a:p>
                <a:pPr algn="ctr"/>
                <a14:m>
                  <m:oMath xmlns:m="http://schemas.openxmlformats.org/officeDocument/2006/math">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350" i="1">
                            <a:latin typeface="Cambria Math" panose="02040503050406030204" pitchFamily="18" charset="0"/>
                            <a:ea typeface="Cambria Math" panose="02040503050406030204" pitchFamily="18" charset="0"/>
                          </a:rPr>
                        </m:ctrlPr>
                      </m:sSubPr>
                      <m:e>
                        <m:sSub>
                          <m:sSubPr>
                            <m:ctrlPr>
                              <a:rPr lang="ja-JP" altLang="ja-JP" sz="1350" i="1">
                                <a:latin typeface="Cambria Math" panose="02040503050406030204" pitchFamily="18" charset="0"/>
                                <a:ea typeface="Cambria Math" panose="02040503050406030204" pitchFamily="18" charset="0"/>
                              </a:rPr>
                            </m:ctrlPr>
                          </m:sSubPr>
                          <m:e>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𝑤</m:t>
                            </m:r>
                          </m:e>
                          <m:sub>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𝐸</m:t>
                            </m:r>
                          </m:sub>
                        </m:sSub>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𝑠</m:t>
                        </m:r>
                      </m:e>
                      <m:sub>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+1</m:t>
                        </m:r>
                      </m:sub>
                    </m:sSub>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350" i="1">
                            <a:latin typeface="Cambria Math" panose="02040503050406030204" pitchFamily="18" charset="0"/>
                            <a:ea typeface="Cambria Math" panose="02040503050406030204" pitchFamily="18" charset="0"/>
                          </a:rPr>
                        </m:ctrlPr>
                      </m:sSubPr>
                      <m:e>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𝑤</m:t>
                        </m:r>
                      </m:e>
                      <m:sub>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𝐼</m:t>
                        </m:r>
                      </m:sub>
                    </m:sSub>
                    <m:sSub>
                      <m:sSubPr>
                        <m:ctrlPr>
                          <a:rPr lang="ja-JP" altLang="ja-JP" sz="1350" i="1">
                            <a:latin typeface="Cambria Math" panose="02040503050406030204" pitchFamily="18" charset="0"/>
                            <a:ea typeface="Cambria Math" panose="02040503050406030204" pitchFamily="18" charset="0"/>
                          </a:rPr>
                        </m:ctrlPr>
                      </m:sSubPr>
                      <m:e>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𝑠</m:t>
                        </m:r>
                      </m:e>
                      <m:sub>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𝑖</m:t>
                        </m:r>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+2</m:t>
                        </m:r>
                      </m:sub>
                    </m:sSub>
                    <m:r>
                      <a:rPr lang="en-US" altLang="ja-JP" sz="1350" i="1" kern="100">
                        <a:latin typeface="Cambria Math" panose="02040503050406030204" pitchFamily="18" charset="0"/>
                        <a:ea typeface="ＭＳ 明朝" panose="02020609040205080304" pitchFamily="17" charset="-128"/>
                        <a:cs typeface="Times New Roman" panose="02020603050405020304" pitchFamily="18" charset="0"/>
                      </a:rPr>
                      <m:t>,</m:t>
                    </m:r>
                  </m:oMath>
                </a14:m>
                <a:r>
                  <a:rPr lang="en-US" altLang="ja-JP" sz="1350" i="1" kern="100" dirty="0">
                    <a:latin typeface="Times New Roman" panose="02020603050405020304" pitchFamily="18" charset="0"/>
                    <a:ea typeface="ＭＳ 明朝" panose="02020609040205080304" pitchFamily="17" charset="-128"/>
                  </a:rPr>
                  <a:t> </a:t>
                </a:r>
              </a:p>
              <a:p>
                <a:pPr algn="ctr"/>
                <a:endParaRPr lang="en-US" altLang="ja-JP" sz="1350" i="1" kern="100" dirty="0">
                  <a:latin typeface="Times New Roman" panose="02020603050405020304" pitchFamily="18" charset="0"/>
                  <a:ea typeface="ＭＳ 明朝" panose="02020609040205080304" pitchFamily="17" charset="-128"/>
                </a:endParaRPr>
              </a:p>
              <a:p>
                <a:pPr algn="ctr"/>
                <a:r>
                  <a:rPr lang="ja-JP" altLang="ja-JP" sz="1350" i="1" dirty="0"/>
                  <a:t> </a:t>
                </a:r>
                <a14:m>
                  <m:oMath xmlns:m="http://schemas.openxmlformats.org/officeDocument/2006/math">
                    <m:sSub>
                      <m:sSubPr>
                        <m:ctrlPr>
                          <a:rPr lang="ja-JP" altLang="ja-JP" sz="1350" i="1">
                            <a:latin typeface="Cambria Math" panose="02040503050406030204" pitchFamily="18" charset="0"/>
                          </a:rPr>
                        </m:ctrlPr>
                      </m:sSubPr>
                      <m:e>
                        <m:r>
                          <m:rPr>
                            <m:sty m:val="p"/>
                          </m:rPr>
                          <a:rPr lang="en-US" altLang="ja-JP" sz="1350">
                            <a:latin typeface="Cambria Math" panose="02040503050406030204" pitchFamily="18" charset="0"/>
                          </a:rPr>
                          <m:t>τ</m:t>
                        </m:r>
                      </m:e>
                      <m:sub>
                        <m:r>
                          <m:rPr>
                            <m:sty m:val="p"/>
                          </m:rPr>
                          <a:rPr lang="en-US" altLang="ja-JP" sz="1350">
                            <a:latin typeface="Cambria Math" panose="02040503050406030204" pitchFamily="18" charset="0"/>
                          </a:rPr>
                          <m:t>s</m:t>
                        </m:r>
                      </m:sub>
                    </m:sSub>
                    <m:f>
                      <m:fPr>
                        <m:ctrlPr>
                          <a:rPr lang="ja-JP" altLang="ja-JP" sz="1350" i="1">
                            <a:latin typeface="Cambria Math" panose="02040503050406030204" pitchFamily="18" charset="0"/>
                          </a:rPr>
                        </m:ctrlPr>
                      </m:fPr>
                      <m:num>
                        <m:r>
                          <m:rPr>
                            <m:sty m:val="p"/>
                          </m:rPr>
                          <a:rPr lang="en-US" altLang="ja-JP" sz="1350">
                            <a:latin typeface="Cambria Math" panose="02040503050406030204" pitchFamily="18" charset="0"/>
                          </a:rPr>
                          <m:t>ds</m:t>
                        </m:r>
                        <m:d>
                          <m:dPr>
                            <m:ctrlPr>
                              <a:rPr lang="ja-JP" altLang="ja-JP" sz="1350" i="1">
                                <a:latin typeface="Cambria Math" panose="02040503050406030204" pitchFamily="18" charset="0"/>
                              </a:rPr>
                            </m:ctrlPr>
                          </m:dPr>
                          <m:e>
                            <m:r>
                              <m:rPr>
                                <m:sty m:val="p"/>
                              </m:rPr>
                              <a:rPr lang="en-US" altLang="ja-JP" sz="1350">
                                <a:latin typeface="Cambria Math" panose="02040503050406030204" pitchFamily="18" charset="0"/>
                              </a:rPr>
                              <m:t>t</m:t>
                            </m:r>
                          </m:e>
                        </m:d>
                      </m:num>
                      <m:den>
                        <m:r>
                          <a:rPr lang="en-US" altLang="ja-JP" sz="1350" i="1">
                            <a:latin typeface="Cambria Math" panose="02040503050406030204" pitchFamily="18" charset="0"/>
                          </a:rPr>
                          <m:t>𝑑𝑡</m:t>
                        </m:r>
                      </m:den>
                    </m:f>
                    <m:r>
                      <a:rPr lang="en-US" altLang="ja-JP" sz="1350" i="1">
                        <a:latin typeface="Cambria Math" panose="02040503050406030204" pitchFamily="18" charset="0"/>
                      </a:rPr>
                      <m:t>=−</m:t>
                    </m:r>
                    <m:r>
                      <m:rPr>
                        <m:sty m:val="p"/>
                      </m:rPr>
                      <a:rPr lang="en-US" altLang="ja-JP" sz="1350">
                        <a:latin typeface="Cambria Math" panose="02040503050406030204" pitchFamily="18" charset="0"/>
                      </a:rPr>
                      <m:t>s</m:t>
                    </m:r>
                    <m:d>
                      <m:dPr>
                        <m:ctrlPr>
                          <a:rPr lang="ja-JP" altLang="ja-JP" sz="1350" i="1">
                            <a:latin typeface="Cambria Math" panose="02040503050406030204" pitchFamily="18" charset="0"/>
                          </a:rPr>
                        </m:ctrlPr>
                      </m:dPr>
                      <m:e>
                        <m:r>
                          <m:rPr>
                            <m:sty m:val="p"/>
                          </m:rPr>
                          <a:rPr lang="en-US" altLang="ja-JP" sz="1350">
                            <a:latin typeface="Cambria Math" panose="02040503050406030204" pitchFamily="18" charset="0"/>
                          </a:rPr>
                          <m:t>t</m:t>
                        </m:r>
                      </m:e>
                    </m:d>
                    <m:r>
                      <a:rPr lang="en-US" altLang="ja-JP" sz="1350" i="1">
                        <a:latin typeface="Cambria Math" panose="02040503050406030204" pitchFamily="18" charset="0"/>
                      </a:rPr>
                      <m:t>+</m:t>
                    </m:r>
                    <m:r>
                      <a:rPr lang="en-US" altLang="ja-JP" sz="1350" i="1">
                        <a:latin typeface="Cambria Math" panose="02040503050406030204" pitchFamily="18" charset="0"/>
                      </a:rPr>
                      <m:t>𝜆</m:t>
                    </m:r>
                    <m:r>
                      <a:rPr lang="ja-JP" altLang="ja-JP" sz="1350" i="1">
                        <a:latin typeface="Cambria Math" panose="02040503050406030204" pitchFamily="18" charset="0"/>
                      </a:rPr>
                      <m:t>･</m:t>
                    </m:r>
                    <m:r>
                      <a:rPr lang="en-US" altLang="ja-JP" sz="1350" i="1">
                        <a:latin typeface="Cambria Math" panose="02040503050406030204" pitchFamily="18" charset="0"/>
                      </a:rPr>
                      <m:t>𝑜</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𝑡</m:t>
                        </m:r>
                      </m:e>
                    </m:d>
                  </m:oMath>
                </a14:m>
                <a:r>
                  <a:rPr lang="en-US" altLang="ja-JP" sz="1350" i="1" dirty="0"/>
                  <a:t>,</a:t>
                </a:r>
              </a:p>
              <a:p>
                <a:pPr algn="ctr"/>
                <a:endParaRPr lang="en-US" altLang="ja-JP" sz="1350" i="1" dirty="0"/>
              </a:p>
              <a:p>
                <a:pPr algn="ctr"/>
                <a14:m>
                  <m:oMathPara xmlns:m="http://schemas.openxmlformats.org/officeDocument/2006/math">
                    <m:oMathParaPr>
                      <m:jc m:val="centerGroup"/>
                    </m:oMathParaPr>
                    <m:oMath xmlns:m="http://schemas.openxmlformats.org/officeDocument/2006/math">
                      <m:r>
                        <m:rPr>
                          <m:sty m:val="p"/>
                        </m:rPr>
                        <a:rPr lang="en-US" altLang="ja-JP" sz="1350">
                          <a:latin typeface="Cambria Math" panose="02040503050406030204" pitchFamily="18" charset="0"/>
                        </a:rPr>
                        <m:t>o</m:t>
                      </m:r>
                      <m:d>
                        <m:dPr>
                          <m:ctrlPr>
                            <a:rPr lang="ja-JP" altLang="ja-JP" sz="1350" i="1">
                              <a:latin typeface="Cambria Math" panose="02040503050406030204" pitchFamily="18" charset="0"/>
                            </a:rPr>
                          </m:ctrlPr>
                        </m:dPr>
                        <m:e>
                          <m:r>
                            <m:rPr>
                              <m:sty m:val="p"/>
                            </m:rPr>
                            <a:rPr lang="en-US" altLang="ja-JP" sz="1350">
                              <a:latin typeface="Cambria Math" panose="02040503050406030204" pitchFamily="18" charset="0"/>
                            </a:rPr>
                            <m:t>t</m:t>
                          </m:r>
                        </m:e>
                      </m:d>
                      <m:r>
                        <a:rPr lang="en-US" altLang="ja-JP" sz="1350">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ja-JP" altLang="ja-JP" sz="1350" i="1">
                                  <a:latin typeface="Cambria Math" panose="02040503050406030204" pitchFamily="18" charset="0"/>
                                </a:rPr>
                              </m:ctrlPr>
                            </m:eqArrPr>
                            <m:e>
                              <m:r>
                                <a:rPr lang="en-US" altLang="ja-JP" sz="1350" i="1">
                                  <a:latin typeface="Cambria Math" panose="02040503050406030204" pitchFamily="18" charset="0"/>
                                </a:rPr>
                                <m:t>1   </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𝑅𝑒𝑐𝑒𝑝𝑡𝑜𝑟</m:t>
                                  </m:r>
                                  <m:r>
                                    <a:rPr lang="en-US" altLang="ja-JP" sz="1350" i="1">
                                      <a:latin typeface="Cambria Math" panose="02040503050406030204" pitchFamily="18" charset="0"/>
                                    </a:rPr>
                                    <m:t> </m:t>
                                  </m:r>
                                  <m:r>
                                    <a:rPr lang="en-US" altLang="ja-JP" sz="1350" i="1">
                                      <a:latin typeface="Cambria Math" panose="02040503050406030204" pitchFamily="18" charset="0"/>
                                    </a:rPr>
                                    <m:t>𝑓𝑖𝑟𝑒𝑑</m:t>
                                  </m:r>
                                </m:e>
                              </m:d>
                            </m:e>
                            <m:e>
                              <m:r>
                                <a:rPr lang="en-US" altLang="ja-JP" sz="1350">
                                  <a:latin typeface="Cambria Math" panose="02040503050406030204" pitchFamily="18" charset="0"/>
                                </a:rPr>
                                <m:t>1 </m:t>
                              </m:r>
                              <m:r>
                                <a:rPr lang="en-US" altLang="ja-JP" sz="1350" i="1">
                                  <a:latin typeface="Cambria Math" panose="02040503050406030204" pitchFamily="18" charset="0"/>
                                </a:rPr>
                                <m:t>           </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𝑂𝑡h𝑒𝑟𝑤𝑖𝑠𝑒</m:t>
                                  </m:r>
                                </m:e>
                              </m:d>
                            </m:e>
                          </m:eqArr>
                        </m:e>
                      </m:d>
                      <m:r>
                        <a:rPr lang="en-US" altLang="ja-JP" sz="1350">
                          <a:latin typeface="Cambria Math" panose="02040503050406030204" pitchFamily="18" charset="0"/>
                        </a:rPr>
                        <m:t>,</m:t>
                      </m:r>
                    </m:oMath>
                  </m:oMathPara>
                </a14:m>
                <a:endParaRPr lang="ja-JP" altLang="en-US" sz="135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5021167" y="3110782"/>
                <a:ext cx="3815954" cy="1904817"/>
              </a:xfrm>
              <a:prstGeom prst="rect">
                <a:avLst/>
              </a:prstGeom>
              <a:blipFill>
                <a:blip r:embed="rId3"/>
                <a:stretch>
                  <a:fillRect b="-73968"/>
                </a:stretch>
              </a:blipFill>
              <a:ln>
                <a:solidFill>
                  <a:srgbClr val="FF0000"/>
                </a:solidFill>
              </a:ln>
            </p:spPr>
            <p:txBody>
              <a:bodyPr/>
              <a:lstStyle/>
              <a:p>
                <a:r>
                  <a:rPr lang="ja-JP" altLang="en-US">
                    <a:noFill/>
                  </a:rPr>
                  <a:t> </a:t>
                </a:r>
              </a:p>
            </p:txBody>
          </p:sp>
        </mc:Fallback>
      </mc:AlternateContent>
      <p:grpSp>
        <p:nvGrpSpPr>
          <p:cNvPr id="5" name="グループ化 4">
            <a:extLst>
              <a:ext uri="{FF2B5EF4-FFF2-40B4-BE49-F238E27FC236}">
                <a16:creationId xmlns:a16="http://schemas.microsoft.com/office/drawing/2014/main" id="{06E3E3C4-BE54-428A-A9B0-8531AC1130FF}"/>
              </a:ext>
            </a:extLst>
          </p:cNvPr>
          <p:cNvGrpSpPr/>
          <p:nvPr/>
        </p:nvGrpSpPr>
        <p:grpSpPr>
          <a:xfrm>
            <a:off x="2046632" y="2963611"/>
            <a:ext cx="2878772" cy="367697"/>
            <a:chOff x="2521442" y="3543689"/>
            <a:chExt cx="3838363" cy="490263"/>
          </a:xfrm>
        </p:grpSpPr>
        <p:sp>
          <p:nvSpPr>
            <p:cNvPr id="8" name="円/楕円 7"/>
            <p:cNvSpPr/>
            <p:nvPr/>
          </p:nvSpPr>
          <p:spPr>
            <a:xfrm>
              <a:off x="2521442" y="3543689"/>
              <a:ext cx="1990714" cy="2826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0" name="直線矢印コネクタ 9"/>
            <p:cNvCxnSpPr>
              <a:cxnSpLocks/>
            </p:cNvCxnSpPr>
            <p:nvPr/>
          </p:nvCxnSpPr>
          <p:spPr>
            <a:xfrm>
              <a:off x="4512156" y="3685005"/>
              <a:ext cx="1847649" cy="3489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グループ化 5">
            <a:extLst>
              <a:ext uri="{FF2B5EF4-FFF2-40B4-BE49-F238E27FC236}">
                <a16:creationId xmlns:a16="http://schemas.microsoft.com/office/drawing/2014/main" id="{64FB1B34-9306-41A2-9C4B-D1DDFA1A3756}"/>
              </a:ext>
            </a:extLst>
          </p:cNvPr>
          <p:cNvGrpSpPr/>
          <p:nvPr/>
        </p:nvGrpSpPr>
        <p:grpSpPr>
          <a:xfrm>
            <a:off x="1307947" y="1687121"/>
            <a:ext cx="3652451" cy="1181964"/>
            <a:chOff x="1564329" y="1819461"/>
            <a:chExt cx="4869935" cy="1575951"/>
          </a:xfrm>
        </p:grpSpPr>
        <p:sp>
          <p:nvSpPr>
            <p:cNvPr id="13" name="円/楕円 12"/>
            <p:cNvSpPr/>
            <p:nvPr/>
          </p:nvSpPr>
          <p:spPr>
            <a:xfrm>
              <a:off x="1564329" y="2073688"/>
              <a:ext cx="133003" cy="132172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4" name="直線矢印コネクタ 13"/>
            <p:cNvCxnSpPr>
              <a:cxnSpLocks/>
              <a:stCxn id="13" idx="0"/>
            </p:cNvCxnSpPr>
            <p:nvPr/>
          </p:nvCxnSpPr>
          <p:spPr>
            <a:xfrm flipV="1">
              <a:off x="1630830" y="1819461"/>
              <a:ext cx="4803434" cy="25422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正方形/長方形 21"/>
              <p:cNvSpPr/>
              <p:nvPr/>
            </p:nvSpPr>
            <p:spPr>
              <a:xfrm>
                <a:off x="5012326" y="1489600"/>
                <a:ext cx="3815954" cy="1542217"/>
              </a:xfrm>
              <a:prstGeom prst="rect">
                <a:avLst/>
              </a:prstGeom>
              <a:ln>
                <a:solidFill>
                  <a:srgbClr val="0070C0"/>
                </a:solidFill>
              </a:ln>
            </p:spPr>
            <p:txBody>
              <a:bodyPr wrap="square">
                <a:spAutoFit/>
              </a:bodyPr>
              <a:lstStyle/>
              <a:p>
                <a:pPr algn="ctr"/>
                <a:r>
                  <a:rPr lang="en-US" altLang="ja-JP" sz="1500" dirty="0">
                    <a:solidFill>
                      <a:srgbClr val="0070C0"/>
                    </a:solidFill>
                    <a:latin typeface="+mj-ea"/>
                    <a:ea typeface="+mj-ea"/>
                  </a:rPr>
                  <a:t>NP-EGP</a:t>
                </a:r>
                <a:r>
                  <a:rPr lang="ja-JP" altLang="en-US" sz="1500" dirty="0">
                    <a:solidFill>
                      <a:srgbClr val="0070C0"/>
                    </a:solidFill>
                    <a:latin typeface="+mj-ea"/>
                    <a:ea typeface="+mj-ea"/>
                  </a:rPr>
                  <a:t>から</a:t>
                </a:r>
                <a:r>
                  <a:rPr lang="en-US" altLang="ja-JP" sz="1500" dirty="0">
                    <a:solidFill>
                      <a:srgbClr val="0070C0"/>
                    </a:solidFill>
                    <a:latin typeface="+mj-ea"/>
                    <a:ea typeface="+mj-ea"/>
                  </a:rPr>
                  <a:t>Soma</a:t>
                </a:r>
                <a:r>
                  <a:rPr lang="ja-JP" altLang="en-US" sz="1500" dirty="0">
                    <a:solidFill>
                      <a:srgbClr val="0070C0"/>
                    </a:solidFill>
                    <a:latin typeface="+mj-ea"/>
                    <a:ea typeface="+mj-ea"/>
                  </a:rPr>
                  <a:t>部へのフィードバック信号</a:t>
                </a:r>
                <a:endParaRPr lang="en-US" altLang="ja-JP" sz="1500" dirty="0">
                  <a:solidFill>
                    <a:srgbClr val="0070C0"/>
                  </a:solidFill>
                  <a:latin typeface="+mj-ea"/>
                  <a:ea typeface="+mj-ea"/>
                </a:endParaRPr>
              </a:p>
              <a:p>
                <a:pPr/>
                <a14:m>
                  <m:oMathPara xmlns:m="http://schemas.openxmlformats.org/officeDocument/2006/math">
                    <m:oMathParaPr>
                      <m:jc m:val="centerGroup"/>
                    </m:oMathParaPr>
                    <m:oMath xmlns:m="http://schemas.openxmlformats.org/officeDocument/2006/math">
                      <m:sSub>
                        <m:sSubPr>
                          <m:ctrlPr>
                            <a:rPr lang="ja-JP" altLang="en-US" sz="1350" i="1">
                              <a:latin typeface="Cambria Math" panose="02040503050406030204" pitchFamily="18" charset="0"/>
                            </a:rPr>
                          </m:ctrlPr>
                        </m:sSubPr>
                        <m:e>
                          <m:r>
                            <m:rPr>
                              <m:sty m:val="p"/>
                            </m:rPr>
                            <a:rPr lang="ja-JP" altLang="en-US" sz="1350">
                              <a:latin typeface="Cambria Math" panose="02040503050406030204" pitchFamily="18" charset="0"/>
                            </a:rPr>
                            <m:t>τ</m:t>
                          </m:r>
                        </m:e>
                        <m:sub>
                          <m:r>
                            <m:rPr>
                              <m:sty m:val="p"/>
                            </m:rPr>
                            <a:rPr lang="ja-JP" altLang="en-US" sz="1350">
                              <a:latin typeface="Cambria Math" panose="02040503050406030204" pitchFamily="18" charset="0"/>
                            </a:rPr>
                            <m:t>Z</m:t>
                          </m:r>
                        </m:sub>
                      </m:sSub>
                      <m:f>
                        <m:fPr>
                          <m:ctrlPr>
                            <a:rPr lang="ja-JP" altLang="en-US" sz="1350" i="1">
                              <a:latin typeface="Cambria Math" panose="02040503050406030204" pitchFamily="18" charset="0"/>
                            </a:rPr>
                          </m:ctrlPr>
                        </m:fPr>
                        <m:num>
                          <m:r>
                            <a:rPr lang="ja-JP" altLang="en-US" sz="1350" i="1">
                              <a:latin typeface="Cambria Math" panose="02040503050406030204" pitchFamily="18" charset="0"/>
                            </a:rPr>
                            <m:t>𝑑</m:t>
                          </m:r>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𝐴</m:t>
                              </m:r>
                            </m:e>
                            <m:sub>
                              <m:r>
                                <a:rPr lang="ja-JP" altLang="en-US" sz="1350" i="1">
                                  <a:latin typeface="Cambria Math" panose="02040503050406030204" pitchFamily="18" charset="0"/>
                                </a:rPr>
                                <m:t>𝑍</m:t>
                              </m:r>
                            </m:sub>
                          </m:sSub>
                        </m:num>
                        <m:den>
                          <m:r>
                            <a:rPr lang="ja-JP" altLang="en-US" sz="1350" i="1">
                              <a:latin typeface="Cambria Math" panose="02040503050406030204" pitchFamily="18" charset="0"/>
                            </a:rPr>
                            <m:t>𝑑𝑡</m:t>
                          </m:r>
                        </m:den>
                      </m:f>
                      <m:r>
                        <a:rPr lang="ja-JP" altLang="en-US" sz="1350">
                          <a:latin typeface="Cambria Math" panose="02040503050406030204" pitchFamily="18" charset="0"/>
                        </a:rPr>
                        <m:t>=−</m:t>
                      </m:r>
                      <m:sSub>
                        <m:sSubPr>
                          <m:ctrlPr>
                            <a:rPr lang="ja-JP" altLang="en-US" sz="1350" i="1">
                              <a:latin typeface="Cambria Math" panose="02040503050406030204" pitchFamily="18" charset="0"/>
                            </a:rPr>
                          </m:ctrlPr>
                        </m:sSubPr>
                        <m:e>
                          <m:r>
                            <m:rPr>
                              <m:sty m:val="p"/>
                            </m:rPr>
                            <a:rPr lang="ja-JP" altLang="en-US" sz="1350">
                              <a:latin typeface="Cambria Math" panose="02040503050406030204" pitchFamily="18" charset="0"/>
                            </a:rPr>
                            <m:t>A</m:t>
                          </m:r>
                        </m:e>
                        <m:sub>
                          <m:r>
                            <m:rPr>
                              <m:sty m:val="p"/>
                            </m:rPr>
                            <a:rPr lang="ja-JP" altLang="en-US" sz="1350">
                              <a:latin typeface="Cambria Math" panose="02040503050406030204" pitchFamily="18" charset="0"/>
                            </a:rPr>
                            <m:t>z</m:t>
                          </m:r>
                        </m:sub>
                      </m:sSub>
                      <m:r>
                        <a:rPr lang="ja-JP" altLang="en-US" sz="1350">
                          <a:latin typeface="Cambria Math" panose="02040503050406030204" pitchFamily="18" charset="0"/>
                        </a:rPr>
                        <m:t>+</m:t>
                      </m:r>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𝑤</m:t>
                          </m:r>
                        </m:e>
                        <m:sub>
                          <m:r>
                            <a:rPr lang="ja-JP" altLang="en-US" sz="1350" i="1">
                              <a:latin typeface="Cambria Math" panose="02040503050406030204" pitchFamily="18" charset="0"/>
                            </a:rPr>
                            <m:t>𝑧</m:t>
                          </m:r>
                        </m:sub>
                      </m:sSub>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𝐼</m:t>
                          </m:r>
                        </m:e>
                        <m:sub>
                          <m:r>
                            <a:rPr lang="ja-JP" altLang="en-US" sz="1350" i="1">
                              <a:latin typeface="Cambria Math" panose="02040503050406030204" pitchFamily="18" charset="0"/>
                            </a:rPr>
                            <m:t>𝑧</m:t>
                          </m:r>
                        </m:sub>
                      </m:sSub>
                      <m:r>
                        <a:rPr lang="ja-JP" altLang="en-US" sz="1350">
                          <a:latin typeface="Cambria Math" panose="02040503050406030204" pitchFamily="18" charset="0"/>
                        </a:rPr>
                        <m:t>,</m:t>
                      </m:r>
                    </m:oMath>
                  </m:oMathPara>
                </a14:m>
                <a:endParaRPr lang="en-US" altLang="ja-JP" sz="1350" dirty="0"/>
              </a:p>
              <a:p>
                <a:pPr/>
                <a14:m>
                  <m:oMathPara xmlns:m="http://schemas.openxmlformats.org/officeDocument/2006/math">
                    <m:oMathParaPr>
                      <m:jc m:val="centerGroup"/>
                    </m:oMathParaPr>
                    <m:oMath xmlns:m="http://schemas.openxmlformats.org/officeDocument/2006/math">
                      <m:sSub>
                        <m:sSubPr>
                          <m:ctrlPr>
                            <a:rPr lang="ja-JP" altLang="ja-JP" sz="1350" i="1">
                              <a:latin typeface="Cambria Math" panose="02040503050406030204" pitchFamily="18" charset="0"/>
                            </a:rPr>
                          </m:ctrlPr>
                        </m:sSubPr>
                        <m:e>
                          <m:r>
                            <m:rPr>
                              <m:sty m:val="p"/>
                            </m:rPr>
                            <a:rPr lang="en-US" altLang="ja-JP" sz="1350">
                              <a:latin typeface="Cambria Math" panose="02040503050406030204" pitchFamily="18" charset="0"/>
                            </a:rPr>
                            <m:t>S</m:t>
                          </m:r>
                        </m:e>
                        <m:sub>
                          <m:r>
                            <m:rPr>
                              <m:sty m:val="p"/>
                            </m:rPr>
                            <a:rPr lang="en-US" altLang="ja-JP" sz="1350">
                              <a:latin typeface="Cambria Math" panose="02040503050406030204" pitchFamily="18" charset="0"/>
                            </a:rPr>
                            <m:t>Z</m:t>
                          </m:r>
                        </m:sub>
                      </m:sSub>
                      <m:r>
                        <a:rPr lang="en-US" altLang="ja-JP" sz="1350" i="1">
                          <a:latin typeface="Cambria Math" panose="02040503050406030204" pitchFamily="18" charset="0"/>
                        </a:rPr>
                        <m:t>=</m:t>
                      </m:r>
                      <m:f>
                        <m:fPr>
                          <m:ctrlPr>
                            <a:rPr lang="ja-JP" altLang="ja-JP" sz="1350" i="1">
                              <a:latin typeface="Cambria Math" panose="02040503050406030204" pitchFamily="18" charset="0"/>
                            </a:rPr>
                          </m:ctrlPr>
                        </m:fPr>
                        <m:num>
                          <m:r>
                            <a:rPr lang="en-US" altLang="ja-JP" sz="1350" i="1">
                              <a:latin typeface="Cambria Math" panose="02040503050406030204" pitchFamily="18" charset="0"/>
                            </a:rPr>
                            <m:t>1</m:t>
                          </m:r>
                        </m:num>
                        <m:den>
                          <m:r>
                            <a:rPr lang="en-US" altLang="ja-JP" sz="1350" i="1">
                              <a:latin typeface="Cambria Math" panose="02040503050406030204" pitchFamily="18" charset="0"/>
                            </a:rPr>
                            <m:t>1+</m:t>
                          </m:r>
                          <m:r>
                            <m:rPr>
                              <m:sty m:val="p"/>
                            </m:rPr>
                            <a:rPr lang="en-US" altLang="ja-JP" sz="1350">
                              <a:latin typeface="Cambria Math" panose="02040503050406030204" pitchFamily="18" charset="0"/>
                            </a:rPr>
                            <m:t>exp</m:t>
                          </m:r>
                          <m:r>
                            <a:rPr lang="en-US" altLang="ja-JP" sz="1350" i="1">
                              <a:latin typeface="Cambria Math" panose="02040503050406030204" pitchFamily="18" charset="0"/>
                            </a:rPr>
                            <m:t> {−</m:t>
                          </m:r>
                          <m:f>
                            <m:fPr>
                              <m:ctrlPr>
                                <a:rPr lang="ja-JP" altLang="ja-JP" sz="1350" i="1">
                                  <a:latin typeface="Cambria Math" panose="02040503050406030204" pitchFamily="18" charset="0"/>
                                </a:rPr>
                              </m:ctrlPr>
                            </m:fPr>
                            <m:num>
                              <m:sSub>
                                <m:sSubPr>
                                  <m:ctrlPr>
                                    <a:rPr lang="ja-JP" altLang="ja-JP" sz="1350" i="1">
                                      <a:latin typeface="Cambria Math" panose="02040503050406030204" pitchFamily="18" charset="0"/>
                                    </a:rPr>
                                  </m:ctrlPr>
                                </m:sSubPr>
                                <m:e>
                                  <m:r>
                                    <a:rPr lang="en-US" altLang="ja-JP" sz="1350" i="1">
                                      <a:latin typeface="Cambria Math" panose="02040503050406030204" pitchFamily="18" charset="0"/>
                                    </a:rPr>
                                    <m:t>𝐴</m:t>
                                  </m:r>
                                </m:e>
                                <m:sub>
                                  <m:r>
                                    <a:rPr lang="en-US" altLang="ja-JP" sz="1350" i="1">
                                      <a:latin typeface="Cambria Math" panose="02040503050406030204" pitchFamily="18" charset="0"/>
                                    </a:rPr>
                                    <m:t>𝑍</m:t>
                                  </m:r>
                                </m:sub>
                              </m:sSub>
                              <m:r>
                                <a:rPr lang="en-US" altLang="ja-JP" sz="1350" i="1">
                                  <a:latin typeface="Cambria Math" panose="02040503050406030204" pitchFamily="18" charset="0"/>
                                </a:rPr>
                                <m:t>−</m:t>
                              </m:r>
                              <m:sSub>
                                <m:sSubPr>
                                  <m:ctrlPr>
                                    <a:rPr lang="ja-JP" altLang="ja-JP" sz="1350" i="1">
                                      <a:latin typeface="Cambria Math" panose="02040503050406030204" pitchFamily="18" charset="0"/>
                                    </a:rPr>
                                  </m:ctrlPr>
                                </m:sSubPr>
                                <m:e>
                                  <m:r>
                                    <a:rPr lang="en-US" altLang="ja-JP" sz="1350" i="1">
                                      <a:latin typeface="Cambria Math" panose="02040503050406030204" pitchFamily="18" charset="0"/>
                                    </a:rPr>
                                    <m:t>𝜃</m:t>
                                  </m:r>
                                </m:e>
                                <m:sub>
                                  <m:r>
                                    <a:rPr lang="en-US" altLang="ja-JP" sz="1350" i="1">
                                      <a:latin typeface="Cambria Math" panose="02040503050406030204" pitchFamily="18" charset="0"/>
                                    </a:rPr>
                                    <m:t>𝑍</m:t>
                                  </m:r>
                                </m:sub>
                              </m:sSub>
                            </m:num>
                            <m:den>
                              <m:sSub>
                                <m:sSubPr>
                                  <m:ctrlPr>
                                    <a:rPr lang="ja-JP" altLang="ja-JP" sz="1350" i="1">
                                      <a:latin typeface="Cambria Math" panose="02040503050406030204" pitchFamily="18" charset="0"/>
                                    </a:rPr>
                                  </m:ctrlPr>
                                </m:sSubPr>
                                <m:e>
                                  <m:r>
                                    <a:rPr lang="en-US" altLang="ja-JP" sz="1350" i="1">
                                      <a:latin typeface="Cambria Math" panose="02040503050406030204" pitchFamily="18" charset="0"/>
                                    </a:rPr>
                                    <m:t>𝜀</m:t>
                                  </m:r>
                                </m:e>
                                <m:sub>
                                  <m:r>
                                    <a:rPr lang="en-US" altLang="ja-JP" sz="1350" i="1">
                                      <a:latin typeface="Cambria Math" panose="02040503050406030204" pitchFamily="18" charset="0"/>
                                    </a:rPr>
                                    <m:t>𝑍</m:t>
                                  </m:r>
                                </m:sub>
                              </m:sSub>
                            </m:den>
                          </m:f>
                          <m:r>
                            <a:rPr lang="en-US" altLang="ja-JP" sz="1350" i="1">
                              <a:latin typeface="Cambria Math" panose="02040503050406030204" pitchFamily="18" charset="0"/>
                            </a:rPr>
                            <m:t>}</m:t>
                          </m:r>
                        </m:den>
                      </m:f>
                      <m:r>
                        <a:rPr lang="en-US" altLang="ja-JP" sz="1350" i="1">
                          <a:latin typeface="Cambria Math" panose="02040503050406030204" pitchFamily="18" charset="0"/>
                        </a:rPr>
                        <m:t> </m:t>
                      </m:r>
                      <m:r>
                        <a:rPr lang="en-US" altLang="ja-JP" sz="1350">
                          <a:latin typeface="Cambria Math" panose="02040503050406030204" pitchFamily="18" charset="0"/>
                        </a:rPr>
                        <m:t>,</m:t>
                      </m:r>
                    </m:oMath>
                  </m:oMathPara>
                </a14:m>
                <a:endParaRPr lang="ja-JP" altLang="en-US" sz="135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5012326" y="1489600"/>
                <a:ext cx="3815954" cy="1542217"/>
              </a:xfrm>
              <a:prstGeom prst="rect">
                <a:avLst/>
              </a:prstGeom>
              <a:blipFill>
                <a:blip r:embed="rId4"/>
                <a:stretch>
                  <a:fillRect t="-392"/>
                </a:stretch>
              </a:blipFill>
              <a:ln>
                <a:solidFill>
                  <a:srgbClr val="0070C0"/>
                </a:solidFill>
              </a:ln>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8F1C408C-1E0D-45AF-9971-3FF9C172BF6A}"/>
              </a:ext>
            </a:extLst>
          </p:cNvPr>
          <p:cNvGrpSpPr/>
          <p:nvPr/>
        </p:nvGrpSpPr>
        <p:grpSpPr>
          <a:xfrm>
            <a:off x="1112061" y="2065787"/>
            <a:ext cx="1055830" cy="1647894"/>
            <a:chOff x="1866429" y="2198882"/>
            <a:chExt cx="1407774" cy="2197192"/>
          </a:xfrm>
        </p:grpSpPr>
        <p:sp>
          <p:nvSpPr>
            <p:cNvPr id="30" name="円/楕円 29"/>
            <p:cNvSpPr/>
            <p:nvPr/>
          </p:nvSpPr>
          <p:spPr>
            <a:xfrm>
              <a:off x="2590892" y="2198882"/>
              <a:ext cx="683311" cy="933061"/>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00B050"/>
                </a:solidFill>
              </a:endParaRPr>
            </a:p>
          </p:txBody>
        </p:sp>
        <p:cxnSp>
          <p:nvCxnSpPr>
            <p:cNvPr id="31" name="直線矢印コネクタ 30"/>
            <p:cNvCxnSpPr>
              <a:cxnSpLocks/>
            </p:cNvCxnSpPr>
            <p:nvPr/>
          </p:nvCxnSpPr>
          <p:spPr>
            <a:xfrm flipH="1">
              <a:off x="1866429" y="3106289"/>
              <a:ext cx="935940" cy="1289785"/>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正方形/長方形 33"/>
          <p:cNvSpPr/>
          <p:nvPr/>
        </p:nvSpPr>
        <p:spPr>
          <a:xfrm>
            <a:off x="95764" y="3737635"/>
            <a:ext cx="1950868" cy="892552"/>
          </a:xfrm>
          <a:prstGeom prst="rect">
            <a:avLst/>
          </a:prstGeom>
          <a:ln>
            <a:solidFill>
              <a:srgbClr val="7030A0"/>
            </a:solidFill>
          </a:ln>
        </p:spPr>
        <p:txBody>
          <a:bodyPr wrap="square">
            <a:spAutoFit/>
          </a:bodyPr>
          <a:lstStyle/>
          <a:p>
            <a:pPr algn="ctr"/>
            <a:r>
              <a:rPr lang="en-US" altLang="ja-JP" sz="2000" dirty="0">
                <a:solidFill>
                  <a:srgbClr val="7030A0"/>
                </a:solidFill>
                <a:latin typeface="+mj-ea"/>
                <a:ea typeface="+mj-ea"/>
              </a:rPr>
              <a:t>Soma-Dendrite</a:t>
            </a:r>
            <a:endParaRPr lang="en-US" altLang="ja-JP" sz="1600" dirty="0">
              <a:latin typeface="+mj-ea"/>
              <a:ea typeface="+mj-ea"/>
            </a:endParaRPr>
          </a:p>
          <a:p>
            <a:pPr algn="ctr"/>
            <a:r>
              <a:rPr lang="en-US" altLang="ja-JP" sz="1600" dirty="0">
                <a:latin typeface="+mj-ea"/>
                <a:ea typeface="+mj-ea"/>
              </a:rPr>
              <a:t>2-compartment model</a:t>
            </a:r>
          </a:p>
        </p:txBody>
      </p:sp>
      <mc:AlternateContent xmlns:mc="http://schemas.openxmlformats.org/markup-compatibility/2006" xmlns:a14="http://schemas.microsoft.com/office/drawing/2010/main">
        <mc:Choice Requires="a14">
          <p:sp>
            <p:nvSpPr>
              <p:cNvPr id="16" name="正方形/長方形 15">
                <a:extLst>
                  <a:ext uri="{FF2B5EF4-FFF2-40B4-BE49-F238E27FC236}">
                    <a16:creationId xmlns:a16="http://schemas.microsoft.com/office/drawing/2014/main" id="{6FE0FB0B-5832-4F50-8B12-E9A37286E86F}"/>
                  </a:ext>
                </a:extLst>
              </p:cNvPr>
              <p:cNvSpPr/>
              <p:nvPr/>
            </p:nvSpPr>
            <p:spPr>
              <a:xfrm>
                <a:off x="194872" y="4983023"/>
                <a:ext cx="4215372" cy="1809213"/>
              </a:xfrm>
              <a:prstGeom prst="rect">
                <a:avLst/>
              </a:prstGeom>
              <a:ln>
                <a:solidFill>
                  <a:srgbClr val="00B050"/>
                </a:solidFill>
              </a:ln>
            </p:spPr>
            <p:txBody>
              <a:bodyPr wrap="square">
                <a:spAutoFit/>
              </a:bodyPr>
              <a:lstStyle/>
              <a:p>
                <a:pPr algn="ctr"/>
                <a:r>
                  <a:rPr lang="en-US" altLang="ja-JP" kern="100"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a:t>Receptor</a:t>
                </a:r>
                <a:r>
                  <a:rPr lang="ja-JP" altLang="en-US" kern="100"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ja-JP" kern="100"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a:t>Brandman</a:t>
                </a:r>
                <a:r>
                  <a:rPr lang="ja-JP" altLang="en-US" kern="100"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a:t>モデル</a:t>
                </a:r>
                <a:endParaRPr lang="en-US" altLang="ja-JP" sz="1200" kern="100" dirty="0">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f>
                        <m:f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𝑑</m:t>
                          </m:r>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𝜃</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num>
                        <m:den>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𝑑𝑡</m:t>
                          </m:r>
                        </m:den>
                      </m:f>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𝜃</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m:t>
                      </m:r>
                      <m:f>
                        <m:f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𝑏</m:t>
                          </m:r>
                        </m:num>
                        <m:den>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𝑎</m:t>
                          </m:r>
                        </m:den>
                      </m:f>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 ,</m:t>
                      </m:r>
                    </m:oMath>
                  </m:oMathPara>
                </a14:m>
                <a:endParaRPr lang="ja-JP" altLang="ja-JP" sz="1200" kern="100" dirty="0">
                  <a:latin typeface="游明朝" panose="02020400000000000000" pitchFamily="18" charset="-128"/>
                  <a:ea typeface="游明朝" panose="02020400000000000000" pitchFamily="18" charset="-128"/>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sty m:val="p"/>
                        </m:rPr>
                        <a:rPr lang="en-US" altLang="ja-JP" sz="1200" kern="100">
                          <a:latin typeface="Cambria Math" panose="02040503050406030204" pitchFamily="18" charset="0"/>
                          <a:ea typeface="游明朝" panose="02020400000000000000" pitchFamily="18" charset="-128"/>
                          <a:cs typeface="Times New Roman" panose="02020603050405020304" pitchFamily="18" charset="0"/>
                        </a:rPr>
                        <m:t>if</m:t>
                      </m:r>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 </m:t>
                      </m:r>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𝜃</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&lt;</m:t>
                      </m:r>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𝑣</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200" kern="100">
                          <a:latin typeface="Cambria Math" panose="02040503050406030204" pitchFamily="18" charset="0"/>
                          <a:ea typeface="游明朝" panose="02020400000000000000" pitchFamily="18" charset="-128"/>
                          <a:cs typeface="Times New Roman" panose="02020603050405020304" pitchFamily="18" charset="0"/>
                        </a:rPr>
                        <m:t>then</m:t>
                      </m:r>
                      <m:r>
                        <a:rPr lang="en-US" altLang="ja-JP" sz="1200" kern="100">
                          <a:latin typeface="Cambria Math" panose="02040503050406030204" pitchFamily="18" charset="0"/>
                          <a:ea typeface="游明朝" panose="02020400000000000000" pitchFamily="18" charset="-128"/>
                          <a:cs typeface="Times New Roman" panose="02020603050405020304" pitchFamily="18" charset="0"/>
                        </a:rPr>
                        <m:t> </m:t>
                      </m:r>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𝜃</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𝜃</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m:t>
                      </m:r>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𝑏</m:t>
                      </m:r>
                      <m:r>
                        <a:rPr lang="en-US" altLang="ja-JP" sz="1200" kern="100">
                          <a:latin typeface="Cambria Math" panose="02040503050406030204" pitchFamily="18" charset="0"/>
                          <a:ea typeface="游明朝" panose="02020400000000000000" pitchFamily="18" charset="-128"/>
                          <a:cs typeface="Times New Roman" panose="02020603050405020304" pitchFamily="18" charset="0"/>
                        </a:rPr>
                        <m:t> ,</m:t>
                      </m:r>
                    </m:oMath>
                  </m:oMathPara>
                </a14:m>
                <a:endParaRPr lang="en-US" altLang="ja-JP" sz="1200" kern="100" dirty="0">
                  <a:latin typeface="Cambria Math" panose="02040503050406030204" pitchFamily="18" charset="0"/>
                  <a:ea typeface="游明朝" panose="02020400000000000000" pitchFamily="18" charset="-128"/>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sty m:val="p"/>
                        </m:rPr>
                        <a:rPr lang="en-US" altLang="ja-JP" sz="1200">
                          <a:latin typeface="Cambria Math" panose="02040503050406030204" pitchFamily="18" charset="0"/>
                        </a:rPr>
                        <m:t>if</m:t>
                      </m:r>
                      <m:r>
                        <a:rPr lang="en-US" altLang="ja-JP" sz="1200" i="1">
                          <a:latin typeface="Cambria Math" panose="02040503050406030204" pitchFamily="18" charset="0"/>
                        </a:rPr>
                        <m:t> </m:t>
                      </m:r>
                      <m:sSub>
                        <m:sSubPr>
                          <m:ctrlPr>
                            <a:rPr lang="ja-JP" altLang="ja-JP" sz="1200" i="1">
                              <a:latin typeface="Cambria Math" panose="02040503050406030204" pitchFamily="18" charset="0"/>
                            </a:rPr>
                          </m:ctrlPr>
                        </m:sSubPr>
                        <m:e>
                          <m:r>
                            <a:rPr lang="en-US" altLang="ja-JP" sz="1200" i="1">
                              <a:latin typeface="Cambria Math" panose="02040503050406030204" pitchFamily="18" charset="0"/>
                            </a:rPr>
                            <m:t>𝜃</m:t>
                          </m:r>
                        </m:e>
                        <m:sub>
                          <m:r>
                            <a:rPr lang="en-US" altLang="ja-JP" sz="1200" i="1">
                              <a:latin typeface="Cambria Math" panose="02040503050406030204" pitchFamily="18" charset="0"/>
                            </a:rPr>
                            <m:t>𝑖</m:t>
                          </m:r>
                        </m:sub>
                      </m:sSub>
                      <m:r>
                        <a:rPr lang="en-US" altLang="ja-JP" sz="1200" i="1">
                          <a:latin typeface="Cambria Math" panose="02040503050406030204" pitchFamily="18" charset="0"/>
                        </a:rPr>
                        <m:t>&lt;1 </m:t>
                      </m:r>
                      <m:r>
                        <m:rPr>
                          <m:sty m:val="p"/>
                        </m:rPr>
                        <a:rPr lang="en-US" altLang="ja-JP" sz="1200">
                          <a:latin typeface="Cambria Math" panose="02040503050406030204" pitchFamily="18" charset="0"/>
                        </a:rPr>
                        <m:t>then</m:t>
                      </m:r>
                      <m:r>
                        <a:rPr lang="en-US" altLang="ja-JP" sz="1200">
                          <a:latin typeface="Cambria Math" panose="02040503050406030204" pitchFamily="18" charset="0"/>
                        </a:rPr>
                        <m:t> </m:t>
                      </m:r>
                      <m:f>
                        <m:fPr>
                          <m:ctrlPr>
                            <a:rPr lang="ja-JP" altLang="ja-JP" sz="1200" i="1">
                              <a:latin typeface="Cambria Math" panose="02040503050406030204" pitchFamily="18" charset="0"/>
                            </a:rPr>
                          </m:ctrlPr>
                        </m:fPr>
                        <m:num>
                          <m:r>
                            <a:rPr lang="en-US" altLang="ja-JP" sz="1200" i="1">
                              <a:latin typeface="Cambria Math" panose="02040503050406030204" pitchFamily="18" charset="0"/>
                            </a:rPr>
                            <m:t>𝑑</m:t>
                          </m:r>
                          <m:sSub>
                            <m:sSubPr>
                              <m:ctrlPr>
                                <a:rPr lang="ja-JP" altLang="ja-JP" sz="1200" i="1">
                                  <a:latin typeface="Cambria Math" panose="02040503050406030204" pitchFamily="18" charset="0"/>
                                </a:rPr>
                              </m:ctrlPr>
                            </m:sSubPr>
                            <m:e>
                              <m:r>
                                <a:rPr lang="en-US" altLang="ja-JP" sz="1200" i="1">
                                  <a:latin typeface="Cambria Math" panose="02040503050406030204" pitchFamily="18" charset="0"/>
                                </a:rPr>
                                <m:t>𝜃</m:t>
                              </m:r>
                            </m:e>
                            <m:sub>
                              <m:r>
                                <a:rPr lang="en-US" altLang="ja-JP" sz="1200" i="1">
                                  <a:latin typeface="Cambria Math" panose="02040503050406030204" pitchFamily="18" charset="0"/>
                                </a:rPr>
                                <m:t>𝑖</m:t>
                              </m:r>
                            </m:sub>
                          </m:sSub>
                        </m:num>
                        <m:den>
                          <m:r>
                            <a:rPr lang="en-US" altLang="ja-JP" sz="1200" i="1">
                              <a:latin typeface="Cambria Math" panose="02040503050406030204" pitchFamily="18" charset="0"/>
                            </a:rPr>
                            <m:t>𝑑𝑡</m:t>
                          </m:r>
                        </m:den>
                      </m:f>
                      <m:r>
                        <a:rPr lang="en-US" altLang="ja-JP" sz="1200" i="1">
                          <a:latin typeface="Cambria Math" panose="02040503050406030204" pitchFamily="18" charset="0"/>
                        </a:rPr>
                        <m:t>=0 ,</m:t>
                      </m:r>
                    </m:oMath>
                  </m:oMathPara>
                </a14:m>
                <a:endParaRPr lang="en-US" altLang="ja-JP" sz="1200" kern="100" dirty="0">
                  <a:latin typeface="游明朝" panose="02020400000000000000" pitchFamily="18" charset="-128"/>
                  <a:ea typeface="游明朝" panose="02020400000000000000" pitchFamily="18" charset="-128"/>
                  <a:cs typeface="Times New Roman" panose="02020603050405020304" pitchFamily="18" charset="0"/>
                </a:endParaRPr>
              </a:p>
              <a:p>
                <a:pPr algn="just"/>
                <a:endParaRPr lang="en-US" altLang="ja-JP" sz="1200" kern="100" dirty="0">
                  <a:latin typeface="游明朝" panose="02020400000000000000" pitchFamily="18" charset="-128"/>
                  <a:ea typeface="游明朝" panose="02020400000000000000" pitchFamily="18" charset="-128"/>
                  <a:cs typeface="Times New Roman" panose="02020603050405020304" pitchFamily="18" charset="0"/>
                </a:endParaRPr>
              </a:p>
              <a:p>
                <a:pPr algn="ctr"/>
                <a:r>
                  <a:rPr lang="ja-JP" altLang="en-US" sz="1200" kern="100" dirty="0">
                    <a:latin typeface="游明朝" panose="02020400000000000000" pitchFamily="18" charset="-128"/>
                    <a:ea typeface="游明朝" panose="02020400000000000000" pitchFamily="18" charset="-128"/>
                    <a:cs typeface="Times New Roman" panose="02020603050405020304" pitchFamily="18" charset="0"/>
                  </a:rPr>
                  <a:t>膜電位</a:t>
                </a:r>
                <a14:m>
                  <m:oMath xmlns:m="http://schemas.openxmlformats.org/officeDocument/2006/math">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𝜃</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oMath>
                </a14:m>
                <a:r>
                  <a:rPr lang="ja-JP" altLang="en-US" sz="1200" kern="100" dirty="0">
                    <a:latin typeface="游明朝" panose="02020400000000000000" pitchFamily="18" charset="-128"/>
                    <a:ea typeface="游明朝" panose="02020400000000000000" pitchFamily="18" charset="-128"/>
                    <a:cs typeface="Times New Roman" panose="02020603050405020304" pitchFamily="18" charset="0"/>
                  </a:rPr>
                  <a:t>は自身の値と入力値</a:t>
                </a:r>
                <a14:m>
                  <m:oMath xmlns:m="http://schemas.openxmlformats.org/officeDocument/2006/math">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𝑣</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oMath>
                </a14:m>
                <a:r>
                  <a:rPr lang="ja-JP" altLang="en-US" sz="1200" kern="100" dirty="0">
                    <a:latin typeface="游明朝" panose="02020400000000000000" pitchFamily="18" charset="-128"/>
                    <a:ea typeface="游明朝" panose="02020400000000000000" pitchFamily="18" charset="-128"/>
                    <a:cs typeface="Times New Roman" panose="02020603050405020304" pitchFamily="18" charset="0"/>
                  </a:rPr>
                  <a:t>を比較し、</a:t>
                </a:r>
                <a:endParaRPr lang="en-US" altLang="ja-JP" sz="1200" kern="100" dirty="0">
                  <a:latin typeface="游明朝" panose="02020400000000000000" pitchFamily="18" charset="-128"/>
                  <a:ea typeface="游明朝" panose="02020400000000000000" pitchFamily="18" charset="-128"/>
                  <a:cs typeface="Times New Roman" panose="02020603050405020304" pitchFamily="18" charset="0"/>
                </a:endParaRPr>
              </a:p>
              <a:p>
                <a:pPr algn="ctr"/>
                <a14:m>
                  <m:oMath xmlns:m="http://schemas.openxmlformats.org/officeDocument/2006/math">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𝜃</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oMath>
                </a14:m>
                <a:r>
                  <a:rPr lang="ja-JP" altLang="en-US" sz="1200" kern="100" dirty="0">
                    <a:latin typeface="游明朝" panose="02020400000000000000" pitchFamily="18" charset="-128"/>
                    <a:ea typeface="游明朝" panose="02020400000000000000" pitchFamily="18" charset="-128"/>
                    <a:cs typeface="Times New Roman" panose="02020603050405020304" pitchFamily="18" charset="0"/>
                  </a:rPr>
                  <a:t>が</a:t>
                </a:r>
                <a14:m>
                  <m:oMath xmlns:m="http://schemas.openxmlformats.org/officeDocument/2006/math">
                    <m:sSub>
                      <m:sSubPr>
                        <m:ctrlPr>
                          <a:rPr lang="ja-JP" altLang="ja-JP"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𝑣</m:t>
                        </m:r>
                      </m:e>
                      <m:sub>
                        <m:r>
                          <a:rPr lang="en-US" altLang="ja-JP" sz="1200" i="1" kern="100">
                            <a:latin typeface="Cambria Math" panose="02040503050406030204" pitchFamily="18" charset="0"/>
                            <a:ea typeface="游明朝" panose="02020400000000000000" pitchFamily="18" charset="-128"/>
                            <a:cs typeface="Times New Roman" panose="02020603050405020304" pitchFamily="18" charset="0"/>
                          </a:rPr>
                          <m:t>𝑖</m:t>
                        </m:r>
                      </m:sub>
                    </m:sSub>
                  </m:oMath>
                </a14:m>
                <a:r>
                  <a:rPr lang="ja-JP" altLang="en-US" sz="1200" kern="100" dirty="0">
                    <a:latin typeface="游明朝" panose="02020400000000000000" pitchFamily="18" charset="-128"/>
                    <a:ea typeface="游明朝" panose="02020400000000000000" pitchFamily="18" charset="-128"/>
                    <a:cs typeface="Times New Roman" panose="02020603050405020304" pitchFamily="18" charset="0"/>
                  </a:rPr>
                  <a:t>より小さくなるとき発火</a:t>
                </a:r>
                <a:endParaRPr lang="en-US" altLang="ja-JP" kern="100"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16" name="正方形/長方形 15">
                <a:extLst>
                  <a:ext uri="{FF2B5EF4-FFF2-40B4-BE49-F238E27FC236}">
                    <a16:creationId xmlns:a16="http://schemas.microsoft.com/office/drawing/2014/main" id="{6FE0FB0B-5832-4F50-8B12-E9A37286E86F}"/>
                  </a:ext>
                </a:extLst>
              </p:cNvPr>
              <p:cNvSpPr>
                <a:spLocks noRot="1" noChangeAspect="1" noMove="1" noResize="1" noEditPoints="1" noAdjustHandles="1" noChangeArrowheads="1" noChangeShapeType="1" noTextEdit="1"/>
              </p:cNvSpPr>
              <p:nvPr/>
            </p:nvSpPr>
            <p:spPr>
              <a:xfrm>
                <a:off x="194872" y="4983023"/>
                <a:ext cx="4215372" cy="1809213"/>
              </a:xfrm>
              <a:prstGeom prst="rect">
                <a:avLst/>
              </a:prstGeom>
              <a:blipFill>
                <a:blip r:embed="rId5"/>
                <a:stretch>
                  <a:fillRect t="-2007" b="-1338"/>
                </a:stretch>
              </a:blipFill>
              <a:ln>
                <a:solidFill>
                  <a:srgbClr val="00B050"/>
                </a:solidFill>
              </a:ln>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55956B6C-6DE1-46E4-8F84-D03F36122B42}"/>
              </a:ext>
            </a:extLst>
          </p:cNvPr>
          <p:cNvGrpSpPr/>
          <p:nvPr/>
        </p:nvGrpSpPr>
        <p:grpSpPr>
          <a:xfrm>
            <a:off x="1649970" y="3143256"/>
            <a:ext cx="585814" cy="1838096"/>
            <a:chOff x="1992560" y="3273385"/>
            <a:chExt cx="781086" cy="2450796"/>
          </a:xfrm>
        </p:grpSpPr>
        <p:sp>
          <p:nvSpPr>
            <p:cNvPr id="20" name="円/楕円 7">
              <a:extLst>
                <a:ext uri="{FF2B5EF4-FFF2-40B4-BE49-F238E27FC236}">
                  <a16:creationId xmlns:a16="http://schemas.microsoft.com/office/drawing/2014/main" id="{B1FE25D8-5477-4345-AD91-B67A9FA28416}"/>
                </a:ext>
              </a:extLst>
            </p:cNvPr>
            <p:cNvSpPr/>
            <p:nvPr/>
          </p:nvSpPr>
          <p:spPr>
            <a:xfrm>
              <a:off x="1992560" y="3273385"/>
              <a:ext cx="781086" cy="61428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21" name="直線矢印コネクタ 20">
              <a:extLst>
                <a:ext uri="{FF2B5EF4-FFF2-40B4-BE49-F238E27FC236}">
                  <a16:creationId xmlns:a16="http://schemas.microsoft.com/office/drawing/2014/main" id="{B89FFDBB-6CFF-4374-B730-3AD6A4175F14}"/>
                </a:ext>
              </a:extLst>
            </p:cNvPr>
            <p:cNvCxnSpPr>
              <a:cxnSpLocks/>
              <a:stCxn id="20" idx="5"/>
            </p:cNvCxnSpPr>
            <p:nvPr/>
          </p:nvCxnSpPr>
          <p:spPr>
            <a:xfrm flipH="1">
              <a:off x="2649126" y="3797713"/>
              <a:ext cx="10133" cy="192646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420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3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電場計算のモデル</a:t>
            </a:r>
            <a:endParaRPr kumimoji="1" lang="ja-JP" altLang="en-US" dirty="0"/>
          </a:p>
        </p:txBody>
      </p:sp>
      <p:sp>
        <p:nvSpPr>
          <p:cNvPr id="3" name="コンテンツ プレースホルダー 2"/>
          <p:cNvSpPr>
            <a:spLocks noGrp="1"/>
          </p:cNvSpPr>
          <p:nvPr>
            <p:ph idx="1"/>
          </p:nvPr>
        </p:nvSpPr>
        <p:spPr>
          <a:xfrm>
            <a:off x="628650" y="2125266"/>
            <a:ext cx="8332470" cy="3818333"/>
          </a:xfrm>
        </p:spPr>
        <p:txBody>
          <a:bodyPr/>
          <a:lstStyle/>
          <a:p>
            <a:pPr marL="0" indent="0">
              <a:buNone/>
            </a:pPr>
            <a:r>
              <a:rPr lang="ja-JP" altLang="en-US" dirty="0"/>
              <a:t>有限要素法によって電場を計算</a:t>
            </a:r>
            <a:endParaRPr kumimoji="1" lang="ja-JP" altLang="en-US" dirty="0"/>
          </a:p>
        </p:txBody>
      </p:sp>
      <p:pic>
        <p:nvPicPr>
          <p:cNvPr id="4" name="図 3" descr="C:\Users\narow\Dropbox\M1 奥野\20171109原稿\図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164" y="2768376"/>
            <a:ext cx="4317070" cy="3024844"/>
          </a:xfrm>
          <a:prstGeom prst="rect">
            <a:avLst/>
          </a:prstGeom>
          <a:noFill/>
          <a:ln>
            <a:noFill/>
          </a:ln>
        </p:spPr>
      </p:pic>
      <p:pic>
        <p:nvPicPr>
          <p:cNvPr id="5" name="図 4" descr="C:\Users\narow\Dropbox\M1 奥野\20171109原稿\図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7996" y="2861894"/>
            <a:ext cx="3592966" cy="2610901"/>
          </a:xfrm>
          <a:prstGeom prst="rect">
            <a:avLst/>
          </a:prstGeom>
          <a:noFill/>
          <a:ln>
            <a:noFill/>
          </a:ln>
        </p:spPr>
      </p:pic>
      <p:sp>
        <p:nvSpPr>
          <p:cNvPr id="6" name="円/楕円 5"/>
          <p:cNvSpPr/>
          <p:nvPr/>
        </p:nvSpPr>
        <p:spPr>
          <a:xfrm>
            <a:off x="3697084" y="4449186"/>
            <a:ext cx="158087" cy="2113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8" name="直線矢印コネクタ 7"/>
          <p:cNvCxnSpPr>
            <a:stCxn id="6" idx="6"/>
          </p:cNvCxnSpPr>
          <p:nvPr/>
        </p:nvCxnSpPr>
        <p:spPr>
          <a:xfrm flipV="1">
            <a:off x="3855171" y="4121830"/>
            <a:ext cx="2765916" cy="4330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3697084" y="4666251"/>
            <a:ext cx="158087" cy="211301"/>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6" name="直線矢印コネクタ 15"/>
          <p:cNvCxnSpPr>
            <a:stCxn id="15" idx="6"/>
          </p:cNvCxnSpPr>
          <p:nvPr/>
        </p:nvCxnSpPr>
        <p:spPr>
          <a:xfrm>
            <a:off x="3855171" y="4771902"/>
            <a:ext cx="2703571" cy="24246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3993905" y="5751321"/>
                <a:ext cx="5129674" cy="818686"/>
              </a:xfrm>
              <a:prstGeom prst="rect">
                <a:avLst/>
              </a:prstGeom>
            </p:spPr>
            <p:txBody>
              <a:bodyPr wrap="square">
                <a:spAutoFit/>
              </a:bodyPr>
              <a:lstStyle/>
              <a:p>
                <a:pPr marL="97155" indent="400050"/>
                <a:r>
                  <a:rPr lang="ja-JP" altLang="en-US" sz="1350" kern="100" dirty="0">
                    <a:solidFill>
                      <a:schemeClr val="tx1"/>
                    </a:solidFill>
                    <a:latin typeface="+mj-ea"/>
                    <a:ea typeface="+mj-ea"/>
                  </a:rPr>
                  <a:t>隣接するノード同士は、電位</a:t>
                </a:r>
                <a:r>
                  <a:rPr lang="en-US" altLang="ja-JP" sz="1350" kern="100" dirty="0">
                    <a:solidFill>
                      <a:schemeClr val="tx1"/>
                    </a:solidFill>
                    <a:latin typeface="+mj-ea"/>
                    <a:ea typeface="+mj-ea"/>
                  </a:rPr>
                  <a:t>V</a:t>
                </a:r>
                <a:r>
                  <a:rPr lang="ja-JP" altLang="en-US" sz="1350" kern="100" dirty="0">
                    <a:solidFill>
                      <a:schemeClr val="tx1"/>
                    </a:solidFill>
                    <a:latin typeface="+mj-ea"/>
                    <a:ea typeface="+mj-ea"/>
                  </a:rPr>
                  <a:t>とアドミタンス</a:t>
                </a:r>
                <a:r>
                  <a:rPr lang="en-US" altLang="ja-JP" sz="1350" kern="100" dirty="0">
                    <a:solidFill>
                      <a:schemeClr val="tx1"/>
                    </a:solidFill>
                    <a:latin typeface="+mj-ea"/>
                    <a:ea typeface="+mj-ea"/>
                  </a:rPr>
                  <a:t>Y</a:t>
                </a:r>
                <a:r>
                  <a:rPr lang="ja-JP" altLang="en-US" sz="1350" kern="100" dirty="0">
                    <a:solidFill>
                      <a:schemeClr val="tx1"/>
                    </a:solidFill>
                    <a:latin typeface="+mj-ea"/>
                    <a:ea typeface="+mj-ea"/>
                  </a:rPr>
                  <a:t>で表せる</a:t>
                </a:r>
                <a:endParaRPr lang="en-US" altLang="ja-JP" sz="1350" kern="100" dirty="0">
                  <a:solidFill>
                    <a:schemeClr val="tx1"/>
                  </a:solidFill>
                  <a:latin typeface="+mj-ea"/>
                  <a:ea typeface="+mj-ea"/>
                </a:endParaRPr>
              </a:p>
              <a:p>
                <a:pPr marL="97155" indent="400050" algn="just"/>
                <a14:m>
                  <m:oMathPara xmlns:m="http://schemas.openxmlformats.org/officeDocument/2006/math">
                    <m:oMathParaPr>
                      <m:jc m:val="centerGroup"/>
                    </m:oMathParaPr>
                    <m:oMath xmlns:m="http://schemas.openxmlformats.org/officeDocument/2006/math">
                      <m:r>
                        <m:rPr>
                          <m:sty m:val="p"/>
                        </m:rPr>
                        <a:rPr lang="en-US" altLang="ja-JP" sz="1500" kern="100">
                          <a:solidFill>
                            <a:schemeClr val="tx1"/>
                          </a:solidFill>
                          <a:latin typeface="Cambria Math" panose="02040503050406030204" pitchFamily="18" charset="0"/>
                          <a:ea typeface="ＭＳ 明朝" panose="02020609040205080304" pitchFamily="17" charset="-128"/>
                        </a:rPr>
                        <m:t>I</m:t>
                      </m:r>
                      <m:d>
                        <m:dPr>
                          <m:ctrlPr>
                            <a:rPr lang="ja-JP" altLang="ja-JP" sz="1500" i="1" kern="100">
                              <a:solidFill>
                                <a:schemeClr val="tx1"/>
                              </a:solidFill>
                              <a:latin typeface="Cambria Math" panose="02040503050406030204" pitchFamily="18" charset="0"/>
                              <a:ea typeface="Cambria Math" panose="02040503050406030204" pitchFamily="18" charset="0"/>
                            </a:rPr>
                          </m:ctrlPr>
                        </m:dPr>
                        <m:e>
                          <m:r>
                            <m:rPr>
                              <m:sty m:val="p"/>
                            </m:rPr>
                            <a:rPr lang="en-US" altLang="ja-JP" sz="1500" kern="100">
                              <a:solidFill>
                                <a:schemeClr val="tx1"/>
                              </a:solidFill>
                              <a:latin typeface="Cambria Math" panose="02040503050406030204" pitchFamily="18" charset="0"/>
                              <a:ea typeface="ＭＳ 明朝" panose="02020609040205080304" pitchFamily="17" charset="-128"/>
                            </a:rPr>
                            <m:t>m</m:t>
                          </m:r>
                          <m:r>
                            <a:rPr lang="en-US" altLang="ja-JP" sz="1500" i="1" kern="100">
                              <a:solidFill>
                                <a:schemeClr val="tx1"/>
                              </a:solidFill>
                              <a:latin typeface="Cambria Math" panose="02040503050406030204" pitchFamily="18" charset="0"/>
                              <a:ea typeface="ＭＳ 明朝" panose="02020609040205080304" pitchFamily="17" charset="-128"/>
                            </a:rPr>
                            <m:t>−</m:t>
                          </m:r>
                          <m:r>
                            <a:rPr lang="en-US" altLang="ja-JP" sz="1500" kern="100">
                              <a:solidFill>
                                <a:schemeClr val="tx1"/>
                              </a:solidFill>
                              <a:latin typeface="Cambria Math" panose="02040503050406030204" pitchFamily="18" charset="0"/>
                              <a:ea typeface="ＭＳ 明朝" panose="02020609040205080304" pitchFamily="17" charset="-128"/>
                            </a:rPr>
                            <m:t>1,</m:t>
                          </m:r>
                          <m:r>
                            <m:rPr>
                              <m:sty m:val="p"/>
                            </m:rPr>
                            <a:rPr lang="en-US" altLang="ja-JP" sz="1500" kern="100">
                              <a:solidFill>
                                <a:schemeClr val="tx1"/>
                              </a:solidFill>
                              <a:latin typeface="Cambria Math" panose="02040503050406030204" pitchFamily="18" charset="0"/>
                              <a:ea typeface="ＭＳ 明朝" panose="02020609040205080304" pitchFamily="17" charset="-128"/>
                            </a:rPr>
                            <m:t>n</m:t>
                          </m:r>
                          <m:r>
                            <a:rPr lang="en-US" altLang="ja-JP" sz="1500" kern="100">
                              <a:solidFill>
                                <a:schemeClr val="tx1"/>
                              </a:solidFill>
                              <a:latin typeface="Cambria Math" panose="02040503050406030204" pitchFamily="18" charset="0"/>
                              <a:ea typeface="ＭＳ 明朝" panose="02020609040205080304" pitchFamily="17" charset="-128"/>
                            </a:rPr>
                            <m:t>;</m:t>
                          </m:r>
                          <m:r>
                            <m:rPr>
                              <m:sty m:val="p"/>
                            </m:rPr>
                            <a:rPr lang="en-US" altLang="ja-JP" sz="1500" kern="100">
                              <a:solidFill>
                                <a:schemeClr val="tx1"/>
                              </a:solidFill>
                              <a:latin typeface="Cambria Math" panose="02040503050406030204" pitchFamily="18" charset="0"/>
                              <a:ea typeface="ＭＳ 明朝" panose="02020609040205080304" pitchFamily="17" charset="-128"/>
                            </a:rPr>
                            <m:t>m</m:t>
                          </m:r>
                          <m:r>
                            <a:rPr lang="en-US" altLang="ja-JP" sz="1500" kern="100">
                              <a:solidFill>
                                <a:schemeClr val="tx1"/>
                              </a:solidFill>
                              <a:latin typeface="Cambria Math" panose="02040503050406030204" pitchFamily="18" charset="0"/>
                              <a:ea typeface="ＭＳ 明朝" panose="02020609040205080304" pitchFamily="17" charset="-128"/>
                            </a:rPr>
                            <m:t>,</m:t>
                          </m:r>
                          <m:r>
                            <m:rPr>
                              <m:sty m:val="p"/>
                            </m:rPr>
                            <a:rPr lang="en-US" altLang="ja-JP" sz="1500" kern="100">
                              <a:solidFill>
                                <a:schemeClr val="tx1"/>
                              </a:solidFill>
                              <a:latin typeface="Cambria Math" panose="02040503050406030204" pitchFamily="18" charset="0"/>
                              <a:ea typeface="ＭＳ 明朝" panose="02020609040205080304" pitchFamily="17" charset="-128"/>
                            </a:rPr>
                            <m:t>n</m:t>
                          </m:r>
                        </m:e>
                      </m:d>
                      <m:r>
                        <a:rPr lang="en-US" altLang="ja-JP" sz="1500" kern="100">
                          <a:solidFill>
                            <a:schemeClr val="tx1"/>
                          </a:solidFill>
                          <a:latin typeface="Cambria Math" panose="02040503050406030204" pitchFamily="18" charset="0"/>
                          <a:ea typeface="ＭＳ 明朝" panose="02020609040205080304" pitchFamily="17" charset="-128"/>
                        </a:rPr>
                        <m:t>=</m:t>
                      </m:r>
                      <m:r>
                        <m:rPr>
                          <m:sty m:val="p"/>
                        </m:rPr>
                        <a:rPr lang="en-US" altLang="ja-JP" sz="1500" kern="100">
                          <a:solidFill>
                            <a:schemeClr val="tx1"/>
                          </a:solidFill>
                          <a:latin typeface="Cambria Math" panose="02040503050406030204" pitchFamily="18" charset="0"/>
                          <a:ea typeface="ＭＳ 明朝" panose="02020609040205080304" pitchFamily="17" charset="-128"/>
                        </a:rPr>
                        <m:t>Y</m:t>
                      </m:r>
                      <m:d>
                        <m:dPr>
                          <m:ctrlPr>
                            <a:rPr lang="ja-JP" altLang="ja-JP" sz="1500" i="1" kern="100">
                              <a:solidFill>
                                <a:schemeClr val="tx1"/>
                              </a:solidFill>
                              <a:latin typeface="Cambria Math" panose="02040503050406030204" pitchFamily="18" charset="0"/>
                              <a:ea typeface="Cambria Math" panose="02040503050406030204" pitchFamily="18" charset="0"/>
                            </a:rPr>
                          </m:ctrlPr>
                        </m:dPr>
                        <m:e>
                          <m:r>
                            <m:rPr>
                              <m:sty m:val="p"/>
                            </m:rPr>
                            <a:rPr lang="en-US" altLang="ja-JP" sz="1500" kern="100">
                              <a:solidFill>
                                <a:schemeClr val="tx1"/>
                              </a:solidFill>
                              <a:latin typeface="Cambria Math" panose="02040503050406030204" pitchFamily="18" charset="0"/>
                              <a:ea typeface="ＭＳ 明朝" panose="02020609040205080304" pitchFamily="17" charset="-128"/>
                            </a:rPr>
                            <m:t>m</m:t>
                          </m:r>
                          <m:r>
                            <a:rPr lang="en-US" altLang="ja-JP" sz="1500" i="1" kern="100">
                              <a:solidFill>
                                <a:schemeClr val="tx1"/>
                              </a:solidFill>
                              <a:latin typeface="Cambria Math" panose="02040503050406030204" pitchFamily="18" charset="0"/>
                              <a:ea typeface="ＭＳ 明朝" panose="02020609040205080304" pitchFamily="17" charset="-128"/>
                            </a:rPr>
                            <m:t>−</m:t>
                          </m:r>
                          <m:r>
                            <a:rPr lang="en-US" altLang="ja-JP" sz="1500" kern="100">
                              <a:solidFill>
                                <a:schemeClr val="tx1"/>
                              </a:solidFill>
                              <a:latin typeface="Cambria Math" panose="02040503050406030204" pitchFamily="18" charset="0"/>
                              <a:ea typeface="ＭＳ 明朝" panose="02020609040205080304" pitchFamily="17" charset="-128"/>
                            </a:rPr>
                            <m:t>1,</m:t>
                          </m:r>
                          <m:r>
                            <m:rPr>
                              <m:sty m:val="p"/>
                            </m:rPr>
                            <a:rPr lang="en-US" altLang="ja-JP" sz="1500" kern="100">
                              <a:solidFill>
                                <a:schemeClr val="tx1"/>
                              </a:solidFill>
                              <a:latin typeface="Cambria Math" panose="02040503050406030204" pitchFamily="18" charset="0"/>
                              <a:ea typeface="ＭＳ 明朝" panose="02020609040205080304" pitchFamily="17" charset="-128"/>
                            </a:rPr>
                            <m:t>n</m:t>
                          </m:r>
                          <m:r>
                            <a:rPr lang="en-US" altLang="ja-JP" sz="1500" kern="100">
                              <a:solidFill>
                                <a:schemeClr val="tx1"/>
                              </a:solidFill>
                              <a:latin typeface="Cambria Math" panose="02040503050406030204" pitchFamily="18" charset="0"/>
                              <a:ea typeface="ＭＳ 明朝" panose="02020609040205080304" pitchFamily="17" charset="-128"/>
                            </a:rPr>
                            <m:t>;</m:t>
                          </m:r>
                          <m:r>
                            <m:rPr>
                              <m:sty m:val="p"/>
                            </m:rPr>
                            <a:rPr lang="en-US" altLang="ja-JP" sz="1500" kern="100">
                              <a:solidFill>
                                <a:schemeClr val="tx1"/>
                              </a:solidFill>
                              <a:latin typeface="Cambria Math" panose="02040503050406030204" pitchFamily="18" charset="0"/>
                              <a:ea typeface="ＭＳ 明朝" panose="02020609040205080304" pitchFamily="17" charset="-128"/>
                            </a:rPr>
                            <m:t>m</m:t>
                          </m:r>
                          <m:r>
                            <a:rPr lang="en-US" altLang="ja-JP" sz="1500" kern="100">
                              <a:solidFill>
                                <a:schemeClr val="tx1"/>
                              </a:solidFill>
                              <a:latin typeface="Cambria Math" panose="02040503050406030204" pitchFamily="18" charset="0"/>
                              <a:ea typeface="ＭＳ 明朝" panose="02020609040205080304" pitchFamily="17" charset="-128"/>
                            </a:rPr>
                            <m:t>,</m:t>
                          </m:r>
                          <m:r>
                            <m:rPr>
                              <m:sty m:val="p"/>
                            </m:rPr>
                            <a:rPr lang="en-US" altLang="ja-JP" sz="1500" kern="100">
                              <a:solidFill>
                                <a:schemeClr val="tx1"/>
                              </a:solidFill>
                              <a:latin typeface="Cambria Math" panose="02040503050406030204" pitchFamily="18" charset="0"/>
                              <a:ea typeface="ＭＳ 明朝" panose="02020609040205080304" pitchFamily="17" charset="-128"/>
                            </a:rPr>
                            <m:t>n</m:t>
                          </m:r>
                        </m:e>
                      </m:d>
                    </m:oMath>
                  </m:oMathPara>
                </a14:m>
                <a:endParaRPr lang="ja-JP" altLang="ja-JP" sz="1500" kern="100" dirty="0">
                  <a:solidFill>
                    <a:schemeClr val="tx1"/>
                  </a:solidFill>
                  <a:latin typeface="Times New Roman" panose="02020603050405020304" pitchFamily="18" charset="0"/>
                  <a:ea typeface="ＭＳ 明朝" panose="02020609040205080304" pitchFamily="17" charset="-128"/>
                </a:endParaRPr>
              </a:p>
              <a:p>
                <a:pPr/>
                <a14:m>
                  <m:oMathPara xmlns:m="http://schemas.openxmlformats.org/officeDocument/2006/math">
                    <m:oMathParaPr>
                      <m:jc m:val="centerGroup"/>
                    </m:oMathParaPr>
                    <m:oMath xmlns:m="http://schemas.openxmlformats.org/officeDocument/2006/math">
                      <m:r>
                        <a:rPr lang="ja-JP"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　　　　　　　</m:t>
                      </m:r>
                      <m: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m:t>
                      </m:r>
                      <m:d>
                        <m:dPr>
                          <m:ctrlPr>
                            <a:rPr lang="ja-JP" altLang="ja-JP" sz="1500" i="1">
                              <a:solidFill>
                                <a:schemeClr val="tx1"/>
                              </a:solidFill>
                              <a:latin typeface="Cambria Math" panose="02040503050406030204" pitchFamily="18" charset="0"/>
                              <a:ea typeface="Cambria Math" panose="02040503050406030204" pitchFamily="18" charset="0"/>
                            </a:rPr>
                          </m:ctrlPr>
                        </m:dPr>
                        <m:e>
                          <m:r>
                            <m:rPr>
                              <m:sty m:val="p"/>
                            </m:rP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V</m:t>
                          </m:r>
                          <m:d>
                            <m:dPr>
                              <m:ctrlPr>
                                <a:rPr lang="ja-JP" altLang="ja-JP" sz="1500" i="1">
                                  <a:solidFill>
                                    <a:schemeClr val="tx1"/>
                                  </a:solidFill>
                                  <a:latin typeface="Cambria Math" panose="02040503050406030204" pitchFamily="18" charset="0"/>
                                  <a:ea typeface="Cambria Math" panose="02040503050406030204" pitchFamily="18" charset="0"/>
                                </a:rPr>
                              </m:ctrlPr>
                            </m:dPr>
                            <m:e>
                              <m:r>
                                <m:rPr>
                                  <m:sty m:val="p"/>
                                </m:rP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m</m:t>
                              </m:r>
                              <m:r>
                                <a:rPr lang="en-US" altLang="ja-JP" sz="1500" i="1"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1,</m:t>
                              </m:r>
                              <m:r>
                                <m:rPr>
                                  <m:sty m:val="p"/>
                                </m:rP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n</m:t>
                              </m:r>
                            </m:e>
                          </m:d>
                          <m:r>
                            <a:rPr lang="en-US" altLang="ja-JP" sz="1500" i="1"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V</m:t>
                          </m:r>
                          <m:d>
                            <m:dPr>
                              <m:ctrlPr>
                                <a:rPr lang="ja-JP" altLang="ja-JP" sz="1500" i="1">
                                  <a:solidFill>
                                    <a:schemeClr val="tx1"/>
                                  </a:solidFill>
                                  <a:latin typeface="Cambria Math" panose="02040503050406030204" pitchFamily="18" charset="0"/>
                                  <a:ea typeface="Cambria Math" panose="02040503050406030204" pitchFamily="18" charset="0"/>
                                </a:rPr>
                              </m:ctrlPr>
                            </m:dPr>
                            <m:e>
                              <m:r>
                                <m:rPr>
                                  <m:sty m:val="p"/>
                                </m:rP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m</m:t>
                              </m:r>
                              <m: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n</m:t>
                              </m:r>
                            </m:e>
                          </m:d>
                        </m:e>
                      </m:d>
                      <m:r>
                        <a:rPr lang="en-US" altLang="ja-JP" sz="1500" kern="100">
                          <a:solidFill>
                            <a:schemeClr val="tx1"/>
                          </a:solidFill>
                          <a:latin typeface="Cambria Math" panose="02040503050406030204" pitchFamily="18" charset="0"/>
                          <a:ea typeface="ＭＳ 明朝" panose="02020609040205080304" pitchFamily="17" charset="-128"/>
                          <a:cs typeface="Times New Roman" panose="02020603050405020304" pitchFamily="18" charset="0"/>
                        </a:rPr>
                        <m:t>,</m:t>
                      </m:r>
                    </m:oMath>
                  </m:oMathPara>
                </a14:m>
                <a:endParaRPr lang="ja-JP" altLang="en-US" sz="1500" dirty="0">
                  <a:solidFill>
                    <a:schemeClr val="tx1"/>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3993905" y="5751321"/>
                <a:ext cx="5129674" cy="818686"/>
              </a:xfrm>
              <a:prstGeom prst="rect">
                <a:avLst/>
              </a:prstGeom>
              <a:blipFill rotWithShape="0">
                <a:blip r:embed="rId4"/>
                <a:stretch>
                  <a:fillRect t="-7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3501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500"/>
                                        <p:tgtEl>
                                          <p:spTgt spid="1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animEffect transition="in" filter="fade">
                                      <p:cBhvr>
                                        <p:cTn id="31" dur="500"/>
                                        <p:tgtEl>
                                          <p:spTgt spid="18">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xEl>
                                              <p:pRg st="2" end="2"/>
                                            </p:txEl>
                                          </p:spTgt>
                                        </p:tgtEl>
                                        <p:attrNameLst>
                                          <p:attrName>style.visibility</p:attrName>
                                        </p:attrNameLst>
                                      </p:cBhvr>
                                      <p:to>
                                        <p:strVal val="visible"/>
                                      </p:to>
                                    </p:set>
                                    <p:animEffect transition="in" filter="fade">
                                      <p:cBhvr>
                                        <p:cTn id="36"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E9412C1F-23C1-4F62-85D3-D3FDBBE628CC}"/>
              </a:ext>
            </a:extLst>
          </p:cNvPr>
          <p:cNvPicPr>
            <a:picLocks noChangeAspect="1"/>
          </p:cNvPicPr>
          <p:nvPr/>
        </p:nvPicPr>
        <p:blipFill>
          <a:blip r:embed="rId2"/>
          <a:stretch>
            <a:fillRect/>
          </a:stretch>
        </p:blipFill>
        <p:spPr>
          <a:xfrm>
            <a:off x="3296936" y="4664404"/>
            <a:ext cx="2466034" cy="1548670"/>
          </a:xfrm>
          <a:prstGeom prst="rect">
            <a:avLst/>
          </a:prstGeom>
        </p:spPr>
      </p:pic>
      <p:sp>
        <p:nvSpPr>
          <p:cNvPr id="3" name="コンテンツ プレースホルダー 2"/>
          <p:cNvSpPr>
            <a:spLocks noGrp="1"/>
          </p:cNvSpPr>
          <p:nvPr>
            <p:ph idx="1"/>
          </p:nvPr>
        </p:nvSpPr>
        <p:spPr>
          <a:xfrm>
            <a:off x="293543" y="2206989"/>
            <a:ext cx="8041525" cy="3263504"/>
          </a:xfrm>
        </p:spPr>
        <p:txBody>
          <a:bodyPr>
            <a:normAutofit/>
          </a:bodyPr>
          <a:lstStyle/>
          <a:p>
            <a:pPr marL="0" indent="0">
              <a:buNone/>
            </a:pPr>
            <a:r>
              <a:rPr lang="ja-JP" altLang="en-US" sz="2400" dirty="0"/>
              <a:t>魚の周囲に存在する物体を回転</a:t>
            </a:r>
            <a:endParaRPr lang="en-US" altLang="ja-JP" sz="2400" dirty="0"/>
          </a:p>
          <a:p>
            <a:pPr marL="0" indent="0">
              <a:buNone/>
            </a:pPr>
            <a:r>
              <a:rPr lang="en-US" altLang="ja-JP" sz="2400" dirty="0"/>
              <a:t>EOD AM</a:t>
            </a:r>
            <a:r>
              <a:rPr lang="ja-JP" altLang="en-US" sz="2400" dirty="0"/>
              <a:t>を計算</a:t>
            </a:r>
            <a:endParaRPr lang="en-US" altLang="ja-JP" sz="2400" dirty="0"/>
          </a:p>
          <a:p>
            <a:pPr marL="0" indent="0">
              <a:buNone/>
            </a:pPr>
            <a:endParaRPr lang="en-US" altLang="ja-JP" sz="2400" dirty="0"/>
          </a:p>
          <a:p>
            <a:pPr marL="0" indent="0">
              <a:buNone/>
            </a:pPr>
            <a:r>
              <a:rPr lang="ja-JP" altLang="en-US" sz="2400" dirty="0"/>
              <a:t>・物体の形状</a:t>
            </a:r>
            <a:endParaRPr lang="en-US" altLang="ja-JP" sz="2400" dirty="0"/>
          </a:p>
          <a:p>
            <a:pPr marL="0" indent="0">
              <a:buNone/>
            </a:pPr>
            <a:r>
              <a:rPr lang="ja-JP" altLang="en-US" sz="2400" dirty="0"/>
              <a:t>・回転角</a:t>
            </a:r>
            <a:endParaRPr lang="en-US" altLang="ja-JP" sz="2400" dirty="0"/>
          </a:p>
          <a:p>
            <a:pPr marL="0" indent="0">
              <a:buNone/>
            </a:pPr>
            <a:r>
              <a:rPr lang="ja-JP" altLang="en-US" sz="2400" dirty="0"/>
              <a:t>・側方距離</a:t>
            </a:r>
            <a:endParaRPr lang="en-US" altLang="ja-JP" sz="2400" dirty="0"/>
          </a:p>
          <a:p>
            <a:pPr marL="0" indent="0">
              <a:buNone/>
            </a:pPr>
            <a:r>
              <a:rPr lang="ja-JP" altLang="en-US" sz="2400" dirty="0"/>
              <a:t>ごとの変化を計算</a:t>
            </a:r>
            <a:endParaRPr lang="en-US" altLang="ja-JP" sz="2400" dirty="0"/>
          </a:p>
        </p:txBody>
      </p:sp>
      <p:sp>
        <p:nvSpPr>
          <p:cNvPr id="9" name="上下矢印 8"/>
          <p:cNvSpPr/>
          <p:nvPr/>
        </p:nvSpPr>
        <p:spPr>
          <a:xfrm>
            <a:off x="4447309" y="3771309"/>
            <a:ext cx="249382" cy="1578334"/>
          </a:xfrm>
          <a:prstGeom prst="up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テキスト ボックス 9"/>
          <p:cNvSpPr txBox="1"/>
          <p:nvPr/>
        </p:nvSpPr>
        <p:spPr>
          <a:xfrm>
            <a:off x="5407508" y="3714730"/>
            <a:ext cx="2820003" cy="646331"/>
          </a:xfrm>
          <a:prstGeom prst="rect">
            <a:avLst/>
          </a:prstGeom>
          <a:noFill/>
        </p:spPr>
        <p:txBody>
          <a:bodyPr wrap="none" rtlCol="0">
            <a:spAutoFit/>
          </a:bodyPr>
          <a:lstStyle/>
          <a:p>
            <a:r>
              <a:rPr lang="en-US" altLang="ja-JP" dirty="0"/>
              <a:t>1</a:t>
            </a:r>
            <a:r>
              <a:rPr lang="ja-JP" altLang="en-US" dirty="0"/>
              <a:t>辺</a:t>
            </a:r>
            <a:r>
              <a:rPr lang="en-US" altLang="ja-JP" dirty="0"/>
              <a:t>30mm</a:t>
            </a:r>
            <a:r>
              <a:rPr lang="ja-JP" altLang="en-US" dirty="0"/>
              <a:t>の図形が回転</a:t>
            </a:r>
            <a:endParaRPr lang="en-US" altLang="ja-JP" dirty="0"/>
          </a:p>
          <a:p>
            <a:r>
              <a:rPr lang="ja-JP" altLang="en-US" dirty="0"/>
              <a:t>角速度</a:t>
            </a:r>
            <a:r>
              <a:rPr lang="en-US" altLang="ja-JP" dirty="0"/>
              <a:t>ω</a:t>
            </a:r>
            <a:r>
              <a:rPr lang="ja-JP" altLang="en-US" dirty="0"/>
              <a:t>＝</a:t>
            </a:r>
            <a:r>
              <a:rPr lang="en-US" altLang="ja-JP" dirty="0"/>
              <a:t>5π/18[rad/s]</a:t>
            </a:r>
            <a:endParaRPr lang="ja-JP" altLang="en-US" dirty="0"/>
          </a:p>
        </p:txBody>
      </p:sp>
      <p:sp>
        <p:nvSpPr>
          <p:cNvPr id="11" name="二等辺三角形 10"/>
          <p:cNvSpPr/>
          <p:nvPr/>
        </p:nvSpPr>
        <p:spPr>
          <a:xfrm>
            <a:off x="4253206" y="2997178"/>
            <a:ext cx="795528"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二等辺三角形 13"/>
          <p:cNvSpPr/>
          <p:nvPr/>
        </p:nvSpPr>
        <p:spPr>
          <a:xfrm rot="1487418">
            <a:off x="5239613" y="2824356"/>
            <a:ext cx="795528"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 name="二等辺三角形 14"/>
          <p:cNvSpPr/>
          <p:nvPr/>
        </p:nvSpPr>
        <p:spPr>
          <a:xfrm rot="3214113">
            <a:off x="6154742" y="2800546"/>
            <a:ext cx="795528"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二等辺三角形 15"/>
          <p:cNvSpPr/>
          <p:nvPr/>
        </p:nvSpPr>
        <p:spPr>
          <a:xfrm rot="4792512">
            <a:off x="7074330" y="2888228"/>
            <a:ext cx="795528"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p:cNvSpPr txBox="1"/>
          <p:nvPr/>
        </p:nvSpPr>
        <p:spPr>
          <a:xfrm>
            <a:off x="2599663" y="3924596"/>
            <a:ext cx="2018501" cy="646331"/>
          </a:xfrm>
          <a:prstGeom prst="rect">
            <a:avLst/>
          </a:prstGeom>
          <a:noFill/>
        </p:spPr>
        <p:txBody>
          <a:bodyPr wrap="none" rtlCol="0">
            <a:spAutoFit/>
          </a:bodyPr>
          <a:lstStyle/>
          <a:p>
            <a:r>
              <a:rPr lang="ja-JP" altLang="en-US" dirty="0"/>
              <a:t>側方距離は</a:t>
            </a:r>
            <a:endParaRPr lang="en-US" altLang="ja-JP" dirty="0"/>
          </a:p>
          <a:p>
            <a:r>
              <a:rPr lang="en-US" altLang="ja-JP" dirty="0"/>
              <a:t>10</a:t>
            </a:r>
            <a:r>
              <a:rPr lang="ja-JP" altLang="en-US" dirty="0"/>
              <a:t>～</a:t>
            </a:r>
            <a:r>
              <a:rPr lang="en-US" altLang="ja-JP" dirty="0"/>
              <a:t>30mm</a:t>
            </a:r>
            <a:r>
              <a:rPr lang="ja-JP" altLang="en-US" dirty="0"/>
              <a:t>で変化</a:t>
            </a:r>
          </a:p>
        </p:txBody>
      </p:sp>
      <p:sp>
        <p:nvSpPr>
          <p:cNvPr id="13" name="左右矢印 12"/>
          <p:cNvSpPr/>
          <p:nvPr/>
        </p:nvSpPr>
        <p:spPr>
          <a:xfrm>
            <a:off x="4641834" y="5349643"/>
            <a:ext cx="1034006" cy="349262"/>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テキスト ボックス 18"/>
          <p:cNvSpPr txBox="1"/>
          <p:nvPr/>
        </p:nvSpPr>
        <p:spPr>
          <a:xfrm>
            <a:off x="5940757" y="5470493"/>
            <a:ext cx="2492990" cy="646331"/>
          </a:xfrm>
          <a:prstGeom prst="rect">
            <a:avLst/>
          </a:prstGeom>
          <a:noFill/>
        </p:spPr>
        <p:txBody>
          <a:bodyPr wrap="none" rtlCol="0">
            <a:spAutoFit/>
          </a:bodyPr>
          <a:lstStyle/>
          <a:p>
            <a:r>
              <a:rPr lang="ja-JP" altLang="en-US" dirty="0"/>
              <a:t>物体重心と頭との距離</a:t>
            </a:r>
            <a:endParaRPr lang="en-US" altLang="ja-JP" dirty="0"/>
          </a:p>
          <a:p>
            <a:r>
              <a:rPr lang="en-US" altLang="ja-JP" dirty="0"/>
              <a:t>50mm</a:t>
            </a:r>
            <a:endParaRPr lang="ja-JP" altLang="en-US" dirty="0"/>
          </a:p>
        </p:txBody>
      </p:sp>
      <p:pic>
        <p:nvPicPr>
          <p:cNvPr id="17" name="図 16" descr="C:\Users\narow\Dropbox\M1 奥野\20171109原稿\図1.png">
            <a:extLst>
              <a:ext uri="{FF2B5EF4-FFF2-40B4-BE49-F238E27FC236}">
                <a16:creationId xmlns:a16="http://schemas.microsoft.com/office/drawing/2014/main" id="{4F0634F7-9A29-4805-BEC0-B7E55D85885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8734" y="277260"/>
            <a:ext cx="3840480" cy="2146433"/>
          </a:xfrm>
          <a:prstGeom prst="rect">
            <a:avLst/>
          </a:prstGeom>
          <a:noFill/>
          <a:ln>
            <a:noFill/>
          </a:ln>
        </p:spPr>
      </p:pic>
    </p:spTree>
    <p:extLst>
      <p:ext uri="{BB962C8B-B14F-4D97-AF65-F5344CB8AC3E}">
        <p14:creationId xmlns:p14="http://schemas.microsoft.com/office/powerpoint/2010/main" val="159308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P spid="15" grpId="0" animBg="1"/>
      <p:bldP spid="16" grpId="0" animBg="1"/>
      <p:bldP spid="12" grpId="0"/>
      <p:bldP spid="13" grpId="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電場計算の結果</a:t>
            </a:r>
            <a:endParaRPr kumimoji="1" lang="ja-JP" altLang="en-US" dirty="0"/>
          </a:p>
        </p:txBody>
      </p:sp>
      <p:sp>
        <p:nvSpPr>
          <p:cNvPr id="3" name="コンテンツ プレースホルダー 2"/>
          <p:cNvSpPr>
            <a:spLocks noGrp="1"/>
          </p:cNvSpPr>
          <p:nvPr>
            <p:ph idx="1"/>
          </p:nvPr>
        </p:nvSpPr>
        <p:spPr>
          <a:xfrm>
            <a:off x="473826" y="2226469"/>
            <a:ext cx="8041525" cy="3263504"/>
          </a:xfrm>
        </p:spPr>
        <p:txBody>
          <a:bodyPr>
            <a:normAutofit fontScale="92500" lnSpcReduction="10000"/>
          </a:bodyPr>
          <a:lstStyle/>
          <a:p>
            <a:pPr marL="0" indent="0">
              <a:buNone/>
            </a:pPr>
            <a:r>
              <a:rPr lang="ja-JP" altLang="en-US" sz="2400" dirty="0"/>
              <a:t>計算した電場の結果に対して</a:t>
            </a:r>
            <a:endParaRPr lang="en-US" altLang="ja-JP" sz="2400" dirty="0"/>
          </a:p>
          <a:p>
            <a:pPr marL="0" indent="0">
              <a:buNone/>
            </a:pPr>
            <a:r>
              <a:rPr lang="ja-JP" altLang="en-US" sz="2400" dirty="0"/>
              <a:t>ガウシアンフィッティングを行う</a:t>
            </a:r>
            <a:endParaRPr lang="en-US" altLang="ja-JP" sz="2400" dirty="0"/>
          </a:p>
          <a:p>
            <a:pPr marL="0" indent="0">
              <a:buNone/>
            </a:pPr>
            <a:endParaRPr lang="en-US" altLang="ja-JP" sz="2400" dirty="0"/>
          </a:p>
          <a:p>
            <a:pPr marL="0" indent="0">
              <a:buNone/>
            </a:pPr>
            <a:r>
              <a:rPr lang="ja-JP" altLang="en-US" sz="2400" dirty="0"/>
              <a:t>図形角度を</a:t>
            </a:r>
            <a:r>
              <a:rPr lang="en-US" altLang="ja-JP" sz="2400" dirty="0"/>
              <a:t>5</a:t>
            </a:r>
            <a:r>
              <a:rPr lang="ja-JP" altLang="en-US" sz="2400" dirty="0"/>
              <a:t>度ごとに変化させ</a:t>
            </a:r>
            <a:endParaRPr lang="en-US" altLang="ja-JP" sz="2400" dirty="0"/>
          </a:p>
          <a:p>
            <a:pPr marL="0" indent="0">
              <a:buNone/>
            </a:pPr>
            <a:r>
              <a:rPr lang="ja-JP" altLang="en-US" sz="2400" dirty="0"/>
              <a:t>・振幅</a:t>
            </a:r>
            <a:endParaRPr lang="en-US" altLang="ja-JP" sz="2400" dirty="0"/>
          </a:p>
          <a:p>
            <a:pPr marL="0" indent="0">
              <a:buNone/>
            </a:pPr>
            <a:r>
              <a:rPr lang="ja-JP" altLang="en-US" sz="2400" dirty="0"/>
              <a:t>・中心位置</a:t>
            </a:r>
            <a:endParaRPr lang="en-US" altLang="ja-JP" sz="2400" dirty="0"/>
          </a:p>
          <a:p>
            <a:pPr marL="0" indent="0">
              <a:buNone/>
            </a:pPr>
            <a:r>
              <a:rPr lang="ja-JP" altLang="en-US" sz="2400" dirty="0"/>
              <a:t>・標準偏差（幅）</a:t>
            </a:r>
            <a:r>
              <a:rPr lang="en-US" altLang="ja-JP" sz="2400" dirty="0"/>
              <a:t>σ</a:t>
            </a:r>
          </a:p>
          <a:p>
            <a:pPr marL="0" indent="0">
              <a:buNone/>
            </a:pPr>
            <a:r>
              <a:rPr lang="ja-JP" altLang="en-US" sz="2400" dirty="0"/>
              <a:t>を計算</a:t>
            </a:r>
            <a:endParaRPr lang="en-US" altLang="ja-JP" sz="2400" dirty="0"/>
          </a:p>
        </p:txBody>
      </p:sp>
      <p:pic>
        <p:nvPicPr>
          <p:cNvPr id="5" name="図 4">
            <a:extLst>
              <a:ext uri="{FF2B5EF4-FFF2-40B4-BE49-F238E27FC236}">
                <a16:creationId xmlns:a16="http://schemas.microsoft.com/office/drawing/2014/main" id="{947FF4E2-BABE-4975-A9F8-E0DDFC037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553" y="3633507"/>
            <a:ext cx="3807797" cy="2538531"/>
          </a:xfrm>
          <a:prstGeom prst="rect">
            <a:avLst/>
          </a:prstGeom>
        </p:spPr>
      </p:pic>
      <p:pic>
        <p:nvPicPr>
          <p:cNvPr id="17" name="図 16" descr="C:\Users\taro\AppData\Local\Microsoft\Windows\INetCache\Content.Word\rect3030090.png">
            <a:extLst>
              <a:ext uri="{FF2B5EF4-FFF2-40B4-BE49-F238E27FC236}">
                <a16:creationId xmlns:a16="http://schemas.microsoft.com/office/drawing/2014/main" id="{608E259B-CE04-4096-BEC3-7BD132053D8C}"/>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000626" y="1047191"/>
            <a:ext cx="3851066" cy="2058275"/>
          </a:xfrm>
          <a:prstGeom prst="rect">
            <a:avLst/>
          </a:prstGeom>
          <a:noFill/>
          <a:ln>
            <a:noFill/>
          </a:ln>
        </p:spPr>
      </p:pic>
      <p:sp>
        <p:nvSpPr>
          <p:cNvPr id="18" name="左矢印 19">
            <a:extLst>
              <a:ext uri="{FF2B5EF4-FFF2-40B4-BE49-F238E27FC236}">
                <a16:creationId xmlns:a16="http://schemas.microsoft.com/office/drawing/2014/main" id="{79E97FA4-E354-41B2-9F82-CA620A1EB8BA}"/>
              </a:ext>
            </a:extLst>
          </p:cNvPr>
          <p:cNvSpPr/>
          <p:nvPr/>
        </p:nvSpPr>
        <p:spPr>
          <a:xfrm rot="16200000">
            <a:off x="6405292" y="3390479"/>
            <a:ext cx="412316" cy="291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id="{C3127D68-F15A-4D85-8F8A-9EBA61CDC978}"/>
              </a:ext>
            </a:extLst>
          </p:cNvPr>
          <p:cNvSpPr txBox="1"/>
          <p:nvPr/>
        </p:nvSpPr>
        <p:spPr>
          <a:xfrm>
            <a:off x="4707553" y="1341232"/>
            <a:ext cx="392415" cy="1204817"/>
          </a:xfrm>
          <a:prstGeom prst="rect">
            <a:avLst/>
          </a:prstGeom>
          <a:solidFill>
            <a:schemeClr val="bg1"/>
          </a:solidFill>
        </p:spPr>
        <p:txBody>
          <a:bodyPr vert="vert270" wrap="none" rtlCol="0">
            <a:spAutoFit/>
          </a:bodyPr>
          <a:lstStyle/>
          <a:p>
            <a:r>
              <a:rPr lang="en-US" altLang="ja-JP" sz="1350" dirty="0"/>
              <a:t>Potential[mV]</a:t>
            </a:r>
            <a:endParaRPr lang="ja-JP" altLang="en-US" sz="1350" dirty="0"/>
          </a:p>
        </p:txBody>
      </p:sp>
      <p:sp>
        <p:nvSpPr>
          <p:cNvPr id="8" name="テキスト ボックス 7">
            <a:extLst>
              <a:ext uri="{FF2B5EF4-FFF2-40B4-BE49-F238E27FC236}">
                <a16:creationId xmlns:a16="http://schemas.microsoft.com/office/drawing/2014/main" id="{A43340D9-804D-4508-B230-19AF8A80CC52}"/>
              </a:ext>
            </a:extLst>
          </p:cNvPr>
          <p:cNvSpPr txBox="1"/>
          <p:nvPr/>
        </p:nvSpPr>
        <p:spPr>
          <a:xfrm>
            <a:off x="4572000" y="4120986"/>
            <a:ext cx="392415" cy="1204817"/>
          </a:xfrm>
          <a:prstGeom prst="rect">
            <a:avLst/>
          </a:prstGeom>
          <a:solidFill>
            <a:schemeClr val="bg1"/>
          </a:solidFill>
        </p:spPr>
        <p:txBody>
          <a:bodyPr vert="vert270" wrap="none" rtlCol="0">
            <a:spAutoFit/>
          </a:bodyPr>
          <a:lstStyle/>
          <a:p>
            <a:r>
              <a:rPr lang="en-US" altLang="ja-JP" sz="1350" dirty="0"/>
              <a:t>Potential[mV]</a:t>
            </a:r>
            <a:endParaRPr lang="ja-JP" altLang="en-US" sz="1350" dirty="0"/>
          </a:p>
        </p:txBody>
      </p:sp>
      <p:sp>
        <p:nvSpPr>
          <p:cNvPr id="9" name="テキスト ボックス 8">
            <a:extLst>
              <a:ext uri="{FF2B5EF4-FFF2-40B4-BE49-F238E27FC236}">
                <a16:creationId xmlns:a16="http://schemas.microsoft.com/office/drawing/2014/main" id="{466282C8-5317-4C85-A3DF-0EF128A77713}"/>
              </a:ext>
            </a:extLst>
          </p:cNvPr>
          <p:cNvSpPr txBox="1"/>
          <p:nvPr/>
        </p:nvSpPr>
        <p:spPr>
          <a:xfrm>
            <a:off x="6243794" y="5996242"/>
            <a:ext cx="1011815" cy="300082"/>
          </a:xfrm>
          <a:prstGeom prst="rect">
            <a:avLst/>
          </a:prstGeom>
          <a:solidFill>
            <a:schemeClr val="bg1"/>
          </a:solidFill>
        </p:spPr>
        <p:txBody>
          <a:bodyPr vert="horz" wrap="none" rtlCol="0">
            <a:spAutoFit/>
          </a:bodyPr>
          <a:lstStyle/>
          <a:p>
            <a:r>
              <a:rPr lang="en-US" altLang="ja-JP" sz="1350" dirty="0"/>
              <a:t># Neurons</a:t>
            </a:r>
            <a:endParaRPr lang="ja-JP" altLang="en-US" sz="1350" dirty="0"/>
          </a:p>
        </p:txBody>
      </p:sp>
      <p:sp>
        <p:nvSpPr>
          <p:cNvPr id="10" name="テキスト ボックス 9">
            <a:extLst>
              <a:ext uri="{FF2B5EF4-FFF2-40B4-BE49-F238E27FC236}">
                <a16:creationId xmlns:a16="http://schemas.microsoft.com/office/drawing/2014/main" id="{54A74DAE-2601-4C83-9C2E-FB39D4318783}"/>
              </a:ext>
            </a:extLst>
          </p:cNvPr>
          <p:cNvSpPr txBox="1"/>
          <p:nvPr/>
        </p:nvSpPr>
        <p:spPr>
          <a:xfrm>
            <a:off x="6179337" y="3090313"/>
            <a:ext cx="1011815" cy="300082"/>
          </a:xfrm>
          <a:prstGeom prst="rect">
            <a:avLst/>
          </a:prstGeom>
          <a:solidFill>
            <a:schemeClr val="bg1"/>
          </a:solidFill>
        </p:spPr>
        <p:txBody>
          <a:bodyPr vert="horz" wrap="none" rtlCol="0">
            <a:spAutoFit/>
          </a:bodyPr>
          <a:lstStyle/>
          <a:p>
            <a:r>
              <a:rPr lang="en-US" altLang="ja-JP" sz="1350" dirty="0"/>
              <a:t># Neurons</a:t>
            </a:r>
            <a:endParaRPr lang="ja-JP" altLang="en-US" sz="1350" dirty="0"/>
          </a:p>
        </p:txBody>
      </p:sp>
    </p:spTree>
    <p:extLst>
      <p:ext uri="{BB962C8B-B14F-4D97-AF65-F5344CB8AC3E}">
        <p14:creationId xmlns:p14="http://schemas.microsoft.com/office/powerpoint/2010/main" val="32679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rgbClr val="FF0000"/>
                </a:solidFill>
              </a:rPr>
              <a:t>三角形</a:t>
            </a:r>
            <a:endParaRPr kumimoji="1" lang="ja-JP" altLang="en-US" dirty="0"/>
          </a:p>
        </p:txBody>
      </p:sp>
      <p:pic>
        <p:nvPicPr>
          <p:cNvPr id="4" name="図 3">
            <a:extLst>
              <a:ext uri="{FF2B5EF4-FFF2-40B4-BE49-F238E27FC236}">
                <a16:creationId xmlns:a16="http://schemas.microsoft.com/office/drawing/2014/main" id="{120928F5-43A7-4F5A-9141-57BEB5E4C7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4192" y="2125268"/>
            <a:ext cx="3071135" cy="2553890"/>
          </a:xfrm>
          <a:prstGeom prst="rect">
            <a:avLst/>
          </a:prstGeom>
        </p:spPr>
      </p:pic>
      <p:pic>
        <p:nvPicPr>
          <p:cNvPr id="6" name="図 5">
            <a:extLst>
              <a:ext uri="{FF2B5EF4-FFF2-40B4-BE49-F238E27FC236}">
                <a16:creationId xmlns:a16="http://schemas.microsoft.com/office/drawing/2014/main" id="{38318AEA-143C-425F-A73D-26224DAED36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225326" y="2125267"/>
            <a:ext cx="2823290" cy="2553891"/>
          </a:xfrm>
          <a:prstGeom prst="rect">
            <a:avLst/>
          </a:prstGeom>
        </p:spPr>
      </p:pic>
      <p:pic>
        <p:nvPicPr>
          <p:cNvPr id="7" name="図 6">
            <a:extLst>
              <a:ext uri="{FF2B5EF4-FFF2-40B4-BE49-F238E27FC236}">
                <a16:creationId xmlns:a16="http://schemas.microsoft.com/office/drawing/2014/main" id="{DB89D553-188D-4663-B65D-647D9423D61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048616" y="2125266"/>
            <a:ext cx="2822722" cy="2553892"/>
          </a:xfrm>
          <a:prstGeom prst="rect">
            <a:avLst/>
          </a:prstGeom>
        </p:spPr>
      </p:pic>
      <p:sp>
        <p:nvSpPr>
          <p:cNvPr id="8" name="コンテンツ プレースホルダー 2">
            <a:extLst>
              <a:ext uri="{FF2B5EF4-FFF2-40B4-BE49-F238E27FC236}">
                <a16:creationId xmlns:a16="http://schemas.microsoft.com/office/drawing/2014/main" id="{22219C4B-9F3B-464B-808A-AE29D6BE3BA2}"/>
              </a:ext>
            </a:extLst>
          </p:cNvPr>
          <p:cNvSpPr>
            <a:spLocks noGrp="1"/>
          </p:cNvSpPr>
          <p:nvPr>
            <p:ph idx="1"/>
          </p:nvPr>
        </p:nvSpPr>
        <p:spPr>
          <a:xfrm>
            <a:off x="852286" y="4791263"/>
            <a:ext cx="1674947" cy="345094"/>
          </a:xfrm>
        </p:spPr>
        <p:txBody>
          <a:bodyPr>
            <a:noAutofit/>
          </a:bodyPr>
          <a:lstStyle/>
          <a:p>
            <a:pPr marL="0" indent="0">
              <a:buNone/>
            </a:pPr>
            <a:r>
              <a:rPr lang="ja-JP" altLang="en-US" sz="2400" dirty="0"/>
              <a:t>振幅変化</a:t>
            </a:r>
          </a:p>
        </p:txBody>
      </p:sp>
      <p:sp>
        <p:nvSpPr>
          <p:cNvPr id="9" name="正方形/長方形 8">
            <a:extLst>
              <a:ext uri="{FF2B5EF4-FFF2-40B4-BE49-F238E27FC236}">
                <a16:creationId xmlns:a16="http://schemas.microsoft.com/office/drawing/2014/main" id="{65759219-0CDD-47F1-A625-8781E66A67F8}"/>
              </a:ext>
            </a:extLst>
          </p:cNvPr>
          <p:cNvSpPr/>
          <p:nvPr/>
        </p:nvSpPr>
        <p:spPr>
          <a:xfrm>
            <a:off x="3625051" y="4791263"/>
            <a:ext cx="2023840" cy="461665"/>
          </a:xfrm>
          <a:prstGeom prst="rect">
            <a:avLst/>
          </a:prstGeom>
        </p:spPr>
        <p:txBody>
          <a:bodyPr wrap="square">
            <a:spAutoFit/>
          </a:bodyPr>
          <a:lstStyle/>
          <a:p>
            <a:r>
              <a:rPr lang="ja-JP" altLang="en-US" sz="2400" dirty="0"/>
              <a:t>中心位置変化</a:t>
            </a:r>
          </a:p>
        </p:txBody>
      </p:sp>
      <p:sp>
        <p:nvSpPr>
          <p:cNvPr id="10" name="正方形/長方形 9">
            <a:extLst>
              <a:ext uri="{FF2B5EF4-FFF2-40B4-BE49-F238E27FC236}">
                <a16:creationId xmlns:a16="http://schemas.microsoft.com/office/drawing/2014/main" id="{0EF77058-1B4D-4D99-95A2-45C0D9C28B94}"/>
              </a:ext>
            </a:extLst>
          </p:cNvPr>
          <p:cNvSpPr/>
          <p:nvPr/>
        </p:nvSpPr>
        <p:spPr>
          <a:xfrm>
            <a:off x="7001197" y="4744518"/>
            <a:ext cx="1107996" cy="461665"/>
          </a:xfrm>
          <a:prstGeom prst="rect">
            <a:avLst/>
          </a:prstGeom>
        </p:spPr>
        <p:txBody>
          <a:bodyPr wrap="none">
            <a:spAutoFit/>
          </a:bodyPr>
          <a:lstStyle/>
          <a:p>
            <a:r>
              <a:rPr lang="en-US" altLang="ja-JP" sz="2400" dirty="0"/>
              <a:t>σ</a:t>
            </a:r>
            <a:r>
              <a:rPr lang="ja-JP" altLang="en-US" sz="2400" dirty="0"/>
              <a:t>変化</a:t>
            </a:r>
          </a:p>
        </p:txBody>
      </p:sp>
    </p:spTree>
    <p:extLst>
      <p:ext uri="{BB962C8B-B14F-4D97-AF65-F5344CB8AC3E}">
        <p14:creationId xmlns:p14="http://schemas.microsoft.com/office/powerpoint/2010/main" val="247772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solidFill>
                  <a:srgbClr val="0070C0"/>
                </a:solidFill>
              </a:rPr>
              <a:t>四角形</a:t>
            </a:r>
            <a:endParaRPr kumimoji="1" lang="ja-JP" altLang="en-US" dirty="0"/>
          </a:p>
        </p:txBody>
      </p:sp>
      <p:pic>
        <p:nvPicPr>
          <p:cNvPr id="5" name="図 4">
            <a:extLst>
              <a:ext uri="{FF2B5EF4-FFF2-40B4-BE49-F238E27FC236}">
                <a16:creationId xmlns:a16="http://schemas.microsoft.com/office/drawing/2014/main" id="{FD07559C-4B61-4707-9879-0277B90983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9922" y="2226469"/>
            <a:ext cx="3114674" cy="2595563"/>
          </a:xfrm>
          <a:prstGeom prst="rect">
            <a:avLst/>
          </a:prstGeom>
        </p:spPr>
      </p:pic>
      <p:pic>
        <p:nvPicPr>
          <p:cNvPr id="6" name="図 5">
            <a:extLst>
              <a:ext uri="{FF2B5EF4-FFF2-40B4-BE49-F238E27FC236}">
                <a16:creationId xmlns:a16="http://schemas.microsoft.com/office/drawing/2014/main" id="{92F66183-813F-47BC-9239-3C7C17A8CE8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214596" y="2226468"/>
            <a:ext cx="2863315" cy="2595562"/>
          </a:xfrm>
          <a:prstGeom prst="rect">
            <a:avLst/>
          </a:prstGeom>
        </p:spPr>
      </p:pic>
      <p:pic>
        <p:nvPicPr>
          <p:cNvPr id="7" name="図 6">
            <a:extLst>
              <a:ext uri="{FF2B5EF4-FFF2-40B4-BE49-F238E27FC236}">
                <a16:creationId xmlns:a16="http://schemas.microsoft.com/office/drawing/2014/main" id="{E4D5E62F-84D5-4ED0-A93B-2101B82B729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088838" y="2231041"/>
            <a:ext cx="2875234" cy="2590990"/>
          </a:xfrm>
          <a:prstGeom prst="rect">
            <a:avLst/>
          </a:prstGeom>
        </p:spPr>
      </p:pic>
      <p:sp>
        <p:nvSpPr>
          <p:cNvPr id="10" name="コンテンツ プレースホルダー 2">
            <a:extLst>
              <a:ext uri="{FF2B5EF4-FFF2-40B4-BE49-F238E27FC236}">
                <a16:creationId xmlns:a16="http://schemas.microsoft.com/office/drawing/2014/main" id="{0E55B446-86B6-46F2-BF8D-6C6E8E593CDA}"/>
              </a:ext>
            </a:extLst>
          </p:cNvPr>
          <p:cNvSpPr>
            <a:spLocks noGrp="1"/>
          </p:cNvSpPr>
          <p:nvPr>
            <p:ph idx="1"/>
          </p:nvPr>
        </p:nvSpPr>
        <p:spPr>
          <a:xfrm>
            <a:off x="1118482" y="4822030"/>
            <a:ext cx="1674947" cy="345094"/>
          </a:xfrm>
        </p:spPr>
        <p:txBody>
          <a:bodyPr>
            <a:noAutofit/>
          </a:bodyPr>
          <a:lstStyle/>
          <a:p>
            <a:pPr marL="0" indent="0">
              <a:buNone/>
            </a:pPr>
            <a:r>
              <a:rPr lang="ja-JP" altLang="en-US" sz="2400" dirty="0"/>
              <a:t>振幅変化</a:t>
            </a:r>
          </a:p>
        </p:txBody>
      </p:sp>
      <p:sp>
        <p:nvSpPr>
          <p:cNvPr id="11" name="正方形/長方形 10">
            <a:extLst>
              <a:ext uri="{FF2B5EF4-FFF2-40B4-BE49-F238E27FC236}">
                <a16:creationId xmlns:a16="http://schemas.microsoft.com/office/drawing/2014/main" id="{DD63F794-D492-41A8-B2AD-570020DEA4FB}"/>
              </a:ext>
            </a:extLst>
          </p:cNvPr>
          <p:cNvSpPr/>
          <p:nvPr/>
        </p:nvSpPr>
        <p:spPr>
          <a:xfrm>
            <a:off x="3891248" y="4822030"/>
            <a:ext cx="2023840" cy="461665"/>
          </a:xfrm>
          <a:prstGeom prst="rect">
            <a:avLst/>
          </a:prstGeom>
        </p:spPr>
        <p:txBody>
          <a:bodyPr wrap="square">
            <a:spAutoFit/>
          </a:bodyPr>
          <a:lstStyle/>
          <a:p>
            <a:r>
              <a:rPr lang="ja-JP" altLang="en-US" sz="2400" dirty="0"/>
              <a:t>中心位置変化</a:t>
            </a:r>
          </a:p>
        </p:txBody>
      </p:sp>
      <p:sp>
        <p:nvSpPr>
          <p:cNvPr id="12" name="正方形/長方形 11">
            <a:extLst>
              <a:ext uri="{FF2B5EF4-FFF2-40B4-BE49-F238E27FC236}">
                <a16:creationId xmlns:a16="http://schemas.microsoft.com/office/drawing/2014/main" id="{AF018CAE-461B-4741-B09E-5EF5FA6076ED}"/>
              </a:ext>
            </a:extLst>
          </p:cNvPr>
          <p:cNvSpPr/>
          <p:nvPr/>
        </p:nvSpPr>
        <p:spPr>
          <a:xfrm>
            <a:off x="7267394" y="4775286"/>
            <a:ext cx="1107996" cy="461665"/>
          </a:xfrm>
          <a:prstGeom prst="rect">
            <a:avLst/>
          </a:prstGeom>
        </p:spPr>
        <p:txBody>
          <a:bodyPr wrap="none">
            <a:spAutoFit/>
          </a:bodyPr>
          <a:lstStyle/>
          <a:p>
            <a:r>
              <a:rPr lang="ja-JP" altLang="en-US" sz="2400" dirty="0"/>
              <a:t>幅変化</a:t>
            </a:r>
          </a:p>
        </p:txBody>
      </p:sp>
    </p:spTree>
    <p:extLst>
      <p:ext uri="{BB962C8B-B14F-4D97-AF65-F5344CB8AC3E}">
        <p14:creationId xmlns:p14="http://schemas.microsoft.com/office/powerpoint/2010/main" val="109853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687BF8-890A-4E34-AAAD-7AB7C076CA4D}"/>
              </a:ext>
            </a:extLst>
          </p:cNvPr>
          <p:cNvSpPr>
            <a:spLocks noGrp="1"/>
          </p:cNvSpPr>
          <p:nvPr>
            <p:ph type="title"/>
          </p:nvPr>
        </p:nvSpPr>
        <p:spPr>
          <a:xfrm>
            <a:off x="628650" y="337890"/>
            <a:ext cx="7886700" cy="994172"/>
          </a:xfrm>
        </p:spPr>
        <p:txBody>
          <a:bodyPr/>
          <a:lstStyle/>
          <a:p>
            <a:r>
              <a:rPr kumimoji="1" lang="ja-JP" altLang="en-US" dirty="0">
                <a:solidFill>
                  <a:srgbClr val="FF0000"/>
                </a:solidFill>
              </a:rPr>
              <a:t>三角形</a:t>
            </a:r>
            <a:r>
              <a:rPr kumimoji="1" lang="ja-JP" altLang="en-US" dirty="0"/>
              <a:t>と</a:t>
            </a:r>
            <a:r>
              <a:rPr kumimoji="1" lang="ja-JP" altLang="en-US" dirty="0">
                <a:solidFill>
                  <a:srgbClr val="0070C0"/>
                </a:solidFill>
              </a:rPr>
              <a:t>四角形</a:t>
            </a:r>
            <a:r>
              <a:rPr kumimoji="1" lang="ja-JP" altLang="en-US" dirty="0"/>
              <a:t>の比較</a:t>
            </a:r>
          </a:p>
        </p:txBody>
      </p:sp>
      <p:sp>
        <p:nvSpPr>
          <p:cNvPr id="3" name="コンテンツ プレースホルダー 2">
            <a:extLst>
              <a:ext uri="{FF2B5EF4-FFF2-40B4-BE49-F238E27FC236}">
                <a16:creationId xmlns:a16="http://schemas.microsoft.com/office/drawing/2014/main" id="{C442F97F-F23D-48B6-8221-5AFF7AB74AF4}"/>
              </a:ext>
            </a:extLst>
          </p:cNvPr>
          <p:cNvSpPr>
            <a:spLocks noGrp="1"/>
          </p:cNvSpPr>
          <p:nvPr>
            <p:ph idx="1"/>
          </p:nvPr>
        </p:nvSpPr>
        <p:spPr>
          <a:xfrm>
            <a:off x="628649" y="1911246"/>
            <a:ext cx="8133101" cy="3364414"/>
          </a:xfrm>
        </p:spPr>
        <p:txBody>
          <a:bodyPr/>
          <a:lstStyle/>
          <a:p>
            <a:pPr marL="0" indent="0">
              <a:buNone/>
            </a:pPr>
            <a:r>
              <a:rPr lang="en-US" altLang="ja-JP" dirty="0"/>
              <a:t>360</a:t>
            </a:r>
            <a:r>
              <a:rPr lang="ja-JP" altLang="en-US" dirty="0"/>
              <a:t>度</a:t>
            </a:r>
            <a:r>
              <a:rPr kumimoji="1" lang="ja-JP" altLang="en-US" dirty="0"/>
              <a:t>回転させた場合、周期変化の違いが現れる</a:t>
            </a:r>
          </a:p>
        </p:txBody>
      </p:sp>
      <p:pic>
        <p:nvPicPr>
          <p:cNvPr id="5" name="図 4">
            <a:extLst>
              <a:ext uri="{FF2B5EF4-FFF2-40B4-BE49-F238E27FC236}">
                <a16:creationId xmlns:a16="http://schemas.microsoft.com/office/drawing/2014/main" id="{86B11C9A-0EEB-4FAC-82C4-78583D7016D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28650" y="2610547"/>
            <a:ext cx="3552375" cy="2354360"/>
          </a:xfrm>
          <a:prstGeom prst="rect">
            <a:avLst/>
          </a:prstGeom>
        </p:spPr>
      </p:pic>
      <p:sp>
        <p:nvSpPr>
          <p:cNvPr id="6" name="コンテンツ プレースホルダー 2">
            <a:extLst>
              <a:ext uri="{FF2B5EF4-FFF2-40B4-BE49-F238E27FC236}">
                <a16:creationId xmlns:a16="http://schemas.microsoft.com/office/drawing/2014/main" id="{E2B99E57-3685-4183-A4AA-F0AE7DC6DB23}"/>
              </a:ext>
            </a:extLst>
          </p:cNvPr>
          <p:cNvSpPr txBox="1">
            <a:spLocks/>
          </p:cNvSpPr>
          <p:nvPr/>
        </p:nvSpPr>
        <p:spPr>
          <a:xfrm>
            <a:off x="1289932" y="4952813"/>
            <a:ext cx="2560550" cy="34509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振幅変化</a:t>
            </a:r>
            <a:r>
              <a:rPr lang="en-US" altLang="ja-JP" sz="2400" dirty="0"/>
              <a:t>(</a:t>
            </a:r>
            <a:r>
              <a:rPr lang="ja-JP" altLang="en-US" sz="2400" dirty="0"/>
              <a:t>距離</a:t>
            </a:r>
            <a:r>
              <a:rPr lang="en-US" altLang="ja-JP" sz="2400" dirty="0"/>
              <a:t>10)</a:t>
            </a:r>
            <a:endParaRPr lang="ja-JP" altLang="en-US" sz="2400" dirty="0"/>
          </a:p>
        </p:txBody>
      </p:sp>
      <p:pic>
        <p:nvPicPr>
          <p:cNvPr id="8" name="図 7">
            <a:extLst>
              <a:ext uri="{FF2B5EF4-FFF2-40B4-BE49-F238E27FC236}">
                <a16:creationId xmlns:a16="http://schemas.microsoft.com/office/drawing/2014/main" id="{C0E999BF-1B6A-4A3F-8A4A-1592A1312E4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962975" y="2610547"/>
            <a:ext cx="3552376" cy="2354360"/>
          </a:xfrm>
          <a:prstGeom prst="rect">
            <a:avLst/>
          </a:prstGeom>
        </p:spPr>
      </p:pic>
      <p:sp>
        <p:nvSpPr>
          <p:cNvPr id="9" name="コンテンツ プレースホルダー 2">
            <a:extLst>
              <a:ext uri="{FF2B5EF4-FFF2-40B4-BE49-F238E27FC236}">
                <a16:creationId xmlns:a16="http://schemas.microsoft.com/office/drawing/2014/main" id="{AE40ED1A-F804-4540-86CC-1912F528A3A6}"/>
              </a:ext>
            </a:extLst>
          </p:cNvPr>
          <p:cNvSpPr txBox="1">
            <a:spLocks/>
          </p:cNvSpPr>
          <p:nvPr/>
        </p:nvSpPr>
        <p:spPr>
          <a:xfrm>
            <a:off x="6007894" y="4964907"/>
            <a:ext cx="2301605" cy="34509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幅変化</a:t>
            </a:r>
            <a:r>
              <a:rPr lang="en-US" altLang="ja-JP" sz="2400" dirty="0"/>
              <a:t>(</a:t>
            </a:r>
            <a:r>
              <a:rPr lang="ja-JP" altLang="en-US" sz="2400" dirty="0"/>
              <a:t>距離</a:t>
            </a:r>
            <a:r>
              <a:rPr lang="en-US" altLang="ja-JP" sz="2400" dirty="0"/>
              <a:t>10)</a:t>
            </a:r>
            <a:endParaRPr lang="ja-JP" altLang="en-US" sz="2400" dirty="0"/>
          </a:p>
        </p:txBody>
      </p:sp>
    </p:spTree>
    <p:extLst>
      <p:ext uri="{BB962C8B-B14F-4D97-AF65-F5344CB8AC3E}">
        <p14:creationId xmlns:p14="http://schemas.microsoft.com/office/powerpoint/2010/main" val="589060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62B3BA-79B4-48C0-8CEF-5F444C33B570}"/>
              </a:ext>
            </a:extLst>
          </p:cNvPr>
          <p:cNvSpPr>
            <a:spLocks noGrp="1"/>
          </p:cNvSpPr>
          <p:nvPr>
            <p:ph type="title"/>
          </p:nvPr>
        </p:nvSpPr>
        <p:spPr/>
        <p:txBody>
          <a:bodyPr/>
          <a:lstStyle/>
          <a:p>
            <a:r>
              <a:rPr kumimoji="1" lang="ja-JP" altLang="en-US" dirty="0"/>
              <a:t>受容器の応答</a:t>
            </a:r>
          </a:p>
        </p:txBody>
      </p:sp>
      <p:sp>
        <p:nvSpPr>
          <p:cNvPr id="3" name="コンテンツ プレースホルダー 2">
            <a:extLst>
              <a:ext uri="{FF2B5EF4-FFF2-40B4-BE49-F238E27FC236}">
                <a16:creationId xmlns:a16="http://schemas.microsoft.com/office/drawing/2014/main" id="{4A6F0822-49C6-4FC5-B159-375C67D5DEC0}"/>
              </a:ext>
            </a:extLst>
          </p:cNvPr>
          <p:cNvSpPr>
            <a:spLocks noGrp="1"/>
          </p:cNvSpPr>
          <p:nvPr>
            <p:ph idx="1"/>
          </p:nvPr>
        </p:nvSpPr>
        <p:spPr>
          <a:xfrm>
            <a:off x="400514" y="1595332"/>
            <a:ext cx="5269980" cy="3263504"/>
          </a:xfrm>
        </p:spPr>
        <p:txBody>
          <a:bodyPr>
            <a:normAutofit/>
          </a:bodyPr>
          <a:lstStyle/>
          <a:p>
            <a:pPr marL="0" indent="0">
              <a:buNone/>
            </a:pPr>
            <a:r>
              <a:rPr kumimoji="1" lang="en-US" altLang="ja-JP" dirty="0"/>
              <a:t>5</a:t>
            </a:r>
            <a:r>
              <a:rPr kumimoji="1" lang="ja-JP" altLang="en-US" dirty="0"/>
              <a:t>度ごとに得た離散的な電場を</a:t>
            </a:r>
            <a:endParaRPr kumimoji="1" lang="en-US" altLang="ja-JP" dirty="0"/>
          </a:p>
          <a:p>
            <a:pPr marL="0" indent="0">
              <a:buNone/>
            </a:pPr>
            <a:r>
              <a:rPr lang="ja-JP" altLang="en-US" dirty="0"/>
              <a:t>線形補間して時間的変化に変換</a:t>
            </a:r>
            <a:endParaRPr kumimoji="1" lang="en-US" altLang="ja-JP" dirty="0"/>
          </a:p>
          <a:p>
            <a:pPr marL="0" indent="0">
              <a:buNone/>
            </a:pPr>
            <a:r>
              <a:rPr kumimoji="1" lang="ja-JP" altLang="en-US" dirty="0"/>
              <a:t>入力を与えた際の受容器の応答</a:t>
            </a:r>
            <a:endParaRPr kumimoji="1" lang="en-US" altLang="ja-JP" dirty="0"/>
          </a:p>
          <a:p>
            <a:pPr marL="0" indent="0">
              <a:buNone/>
            </a:pPr>
            <a:endParaRPr lang="en-US" altLang="ja-JP" dirty="0"/>
          </a:p>
          <a:p>
            <a:pPr marL="0" indent="0">
              <a:buNone/>
            </a:pPr>
            <a:r>
              <a:rPr kumimoji="1" lang="en-US" altLang="ja-JP" dirty="0"/>
              <a:t>100ms</a:t>
            </a:r>
            <a:r>
              <a:rPr kumimoji="1" lang="ja-JP" altLang="en-US" dirty="0"/>
              <a:t>ごとの発火数を取得</a:t>
            </a:r>
          </a:p>
        </p:txBody>
      </p:sp>
      <p:pic>
        <p:nvPicPr>
          <p:cNvPr id="6" name="図 5">
            <a:extLst>
              <a:ext uri="{FF2B5EF4-FFF2-40B4-BE49-F238E27FC236}">
                <a16:creationId xmlns:a16="http://schemas.microsoft.com/office/drawing/2014/main" id="{25D17EBB-70C3-4442-B726-83EE8A039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2357" y="641086"/>
            <a:ext cx="3003374" cy="1908492"/>
          </a:xfrm>
          <a:prstGeom prst="rect">
            <a:avLst/>
          </a:prstGeom>
        </p:spPr>
      </p:pic>
      <p:sp>
        <p:nvSpPr>
          <p:cNvPr id="7" name="左矢印 19">
            <a:extLst>
              <a:ext uri="{FF2B5EF4-FFF2-40B4-BE49-F238E27FC236}">
                <a16:creationId xmlns:a16="http://schemas.microsoft.com/office/drawing/2014/main" id="{A6FFB8AC-754C-4CF2-8640-A6001E766B74}"/>
              </a:ext>
            </a:extLst>
          </p:cNvPr>
          <p:cNvSpPr/>
          <p:nvPr/>
        </p:nvSpPr>
        <p:spPr>
          <a:xfrm rot="16200000">
            <a:off x="6403131" y="2865165"/>
            <a:ext cx="1081826" cy="8099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8" name="図 7">
            <a:extLst>
              <a:ext uri="{FF2B5EF4-FFF2-40B4-BE49-F238E27FC236}">
                <a16:creationId xmlns:a16="http://schemas.microsoft.com/office/drawing/2014/main" id="{BA676420-D76A-4F31-AC3A-CF9F1352D454}"/>
              </a:ext>
            </a:extLst>
          </p:cNvPr>
          <p:cNvPicPr/>
          <p:nvPr/>
        </p:nvPicPr>
        <p:blipFill>
          <a:blip r:embed="rId3">
            <a:extLst>
              <a:ext uri="{28A0092B-C50C-407E-A947-70E740481C1C}">
                <a14:useLocalDpi xmlns:a14="http://schemas.microsoft.com/office/drawing/2010/main" val="0"/>
              </a:ext>
            </a:extLst>
          </a:blip>
          <a:stretch>
            <a:fillRect/>
          </a:stretch>
        </p:blipFill>
        <p:spPr>
          <a:xfrm>
            <a:off x="4872111" y="3811072"/>
            <a:ext cx="4014535" cy="2678707"/>
          </a:xfrm>
          <a:prstGeom prst="rect">
            <a:avLst/>
          </a:prstGeom>
        </p:spPr>
      </p:pic>
      <p:sp>
        <p:nvSpPr>
          <p:cNvPr id="9" name="テキスト ボックス 8">
            <a:extLst>
              <a:ext uri="{FF2B5EF4-FFF2-40B4-BE49-F238E27FC236}">
                <a16:creationId xmlns:a16="http://schemas.microsoft.com/office/drawing/2014/main" id="{EC3445A6-DC14-443A-858E-E8D7B586529A}"/>
              </a:ext>
            </a:extLst>
          </p:cNvPr>
          <p:cNvSpPr txBox="1"/>
          <p:nvPr/>
        </p:nvSpPr>
        <p:spPr>
          <a:xfrm>
            <a:off x="528203" y="5530132"/>
            <a:ext cx="4216219" cy="830997"/>
          </a:xfrm>
          <a:prstGeom prst="rect">
            <a:avLst/>
          </a:prstGeom>
          <a:noFill/>
        </p:spPr>
        <p:txBody>
          <a:bodyPr wrap="none" rtlCol="0">
            <a:spAutoFit/>
          </a:bodyPr>
          <a:lstStyle/>
          <a:p>
            <a:r>
              <a:rPr lang="en-US" altLang="ja-JP" sz="2400" b="1" dirty="0">
                <a:solidFill>
                  <a:srgbClr val="0070C0"/>
                </a:solidFill>
              </a:rPr>
              <a:t>EOD</a:t>
            </a:r>
            <a:r>
              <a:rPr lang="ja-JP" altLang="en-US" sz="2400" b="1" dirty="0">
                <a:solidFill>
                  <a:srgbClr val="0070C0"/>
                </a:solidFill>
              </a:rPr>
              <a:t>の分散</a:t>
            </a:r>
            <a:r>
              <a:rPr lang="en-US" altLang="ja-JP" sz="2400" b="1" dirty="0">
                <a:solidFill>
                  <a:srgbClr val="0070C0"/>
                </a:solidFill>
              </a:rPr>
              <a:t>σ</a:t>
            </a:r>
            <a:r>
              <a:rPr lang="ja-JP" altLang="en-US" sz="2400" b="1" dirty="0">
                <a:solidFill>
                  <a:srgbClr val="0070C0"/>
                </a:solidFill>
              </a:rPr>
              <a:t>の増加によって</a:t>
            </a:r>
            <a:endParaRPr lang="en-US" altLang="ja-JP" sz="2400" b="1" dirty="0">
              <a:solidFill>
                <a:srgbClr val="0070C0"/>
              </a:solidFill>
            </a:endParaRPr>
          </a:p>
          <a:p>
            <a:r>
              <a:rPr lang="ja-JP" altLang="en-US" sz="2400" b="1" dirty="0">
                <a:solidFill>
                  <a:srgbClr val="0070C0"/>
                </a:solidFill>
              </a:rPr>
              <a:t>受容器の応答範囲が増加</a:t>
            </a:r>
            <a:endParaRPr kumimoji="1" lang="ja-JP" altLang="en-US" sz="2400" b="1" dirty="0">
              <a:solidFill>
                <a:srgbClr val="0070C0"/>
              </a:solidFill>
            </a:endParaRPr>
          </a:p>
        </p:txBody>
      </p:sp>
      <p:sp>
        <p:nvSpPr>
          <p:cNvPr id="10" name="ホームベース 6">
            <a:extLst>
              <a:ext uri="{FF2B5EF4-FFF2-40B4-BE49-F238E27FC236}">
                <a16:creationId xmlns:a16="http://schemas.microsoft.com/office/drawing/2014/main" id="{4F7CF364-A2A1-4BC7-9E85-AE5098F8F38C}"/>
              </a:ext>
            </a:extLst>
          </p:cNvPr>
          <p:cNvSpPr/>
          <p:nvPr/>
        </p:nvSpPr>
        <p:spPr>
          <a:xfrm>
            <a:off x="400514" y="4829765"/>
            <a:ext cx="1974024" cy="64131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a:t>特徴</a:t>
            </a:r>
            <a:endParaRPr kumimoji="1" lang="ja-JP" altLang="en-US" sz="2400" b="1" dirty="0"/>
          </a:p>
        </p:txBody>
      </p:sp>
      <p:sp>
        <p:nvSpPr>
          <p:cNvPr id="5" name="矢印: 左右 4">
            <a:extLst>
              <a:ext uri="{FF2B5EF4-FFF2-40B4-BE49-F238E27FC236}">
                <a16:creationId xmlns:a16="http://schemas.microsoft.com/office/drawing/2014/main" id="{82171B5A-5098-427D-97B9-BE4FC5AFEFD9}"/>
              </a:ext>
            </a:extLst>
          </p:cNvPr>
          <p:cNvSpPr/>
          <p:nvPr/>
        </p:nvSpPr>
        <p:spPr>
          <a:xfrm>
            <a:off x="6200082" y="5286255"/>
            <a:ext cx="770344" cy="265958"/>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左右 10">
            <a:extLst>
              <a:ext uri="{FF2B5EF4-FFF2-40B4-BE49-F238E27FC236}">
                <a16:creationId xmlns:a16="http://schemas.microsoft.com/office/drawing/2014/main" id="{C6ADEC02-5545-4FB7-BA41-D4E8E3A4796E}"/>
              </a:ext>
            </a:extLst>
          </p:cNvPr>
          <p:cNvSpPr/>
          <p:nvPr/>
        </p:nvSpPr>
        <p:spPr>
          <a:xfrm>
            <a:off x="5811548" y="4251718"/>
            <a:ext cx="1158878" cy="296945"/>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141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5"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F56CD-59C3-492D-B17F-05BD3BE416A0}"/>
              </a:ext>
            </a:extLst>
          </p:cNvPr>
          <p:cNvSpPr>
            <a:spLocks noGrp="1"/>
          </p:cNvSpPr>
          <p:nvPr>
            <p:ph type="title"/>
          </p:nvPr>
        </p:nvSpPr>
        <p:spPr/>
        <p:txBody>
          <a:bodyPr/>
          <a:lstStyle/>
          <a:p>
            <a:r>
              <a:rPr kumimoji="1" lang="ja-JP" altLang="en-US" dirty="0"/>
              <a:t>受容器応答</a:t>
            </a:r>
            <a:br>
              <a:rPr kumimoji="1" lang="en-US" altLang="ja-JP" dirty="0"/>
            </a:br>
            <a:r>
              <a:rPr lang="ja-JP" altLang="en-US" dirty="0">
                <a:solidFill>
                  <a:srgbClr val="FF0000"/>
                </a:solidFill>
              </a:rPr>
              <a:t>三角形</a:t>
            </a:r>
            <a:r>
              <a:rPr lang="ja-JP" altLang="en-US" dirty="0"/>
              <a:t>と</a:t>
            </a:r>
            <a:r>
              <a:rPr lang="ja-JP" altLang="en-US" dirty="0">
                <a:solidFill>
                  <a:srgbClr val="0070C0"/>
                </a:solidFill>
              </a:rPr>
              <a:t>四角形</a:t>
            </a:r>
            <a:r>
              <a:rPr lang="ja-JP" altLang="en-US" dirty="0"/>
              <a:t>の比較</a:t>
            </a:r>
            <a:endParaRPr kumimoji="1" lang="ja-JP" altLang="en-US" dirty="0"/>
          </a:p>
        </p:txBody>
      </p:sp>
      <p:pic>
        <p:nvPicPr>
          <p:cNvPr id="4" name="図 3">
            <a:extLst>
              <a:ext uri="{FF2B5EF4-FFF2-40B4-BE49-F238E27FC236}">
                <a16:creationId xmlns:a16="http://schemas.microsoft.com/office/drawing/2014/main" id="{9C0FF056-F7B9-4325-891C-780510336D0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50838" y="2507807"/>
            <a:ext cx="5671507" cy="3758829"/>
          </a:xfrm>
          <a:prstGeom prst="rect">
            <a:avLst/>
          </a:prstGeom>
        </p:spPr>
      </p:pic>
      <p:grpSp>
        <p:nvGrpSpPr>
          <p:cNvPr id="20" name="グループ化 19">
            <a:extLst>
              <a:ext uri="{FF2B5EF4-FFF2-40B4-BE49-F238E27FC236}">
                <a16:creationId xmlns:a16="http://schemas.microsoft.com/office/drawing/2014/main" id="{90376AEE-1481-4C21-842D-DD290DF9D18E}"/>
              </a:ext>
            </a:extLst>
          </p:cNvPr>
          <p:cNvGrpSpPr/>
          <p:nvPr/>
        </p:nvGrpSpPr>
        <p:grpSpPr>
          <a:xfrm>
            <a:off x="3104473" y="2507807"/>
            <a:ext cx="3483426" cy="1267097"/>
            <a:chOff x="3104473" y="2507807"/>
            <a:chExt cx="3483426" cy="1267097"/>
          </a:xfrm>
        </p:grpSpPr>
        <p:cxnSp>
          <p:nvCxnSpPr>
            <p:cNvPr id="6" name="直線矢印コネクタ 5">
              <a:extLst>
                <a:ext uri="{FF2B5EF4-FFF2-40B4-BE49-F238E27FC236}">
                  <a16:creationId xmlns:a16="http://schemas.microsoft.com/office/drawing/2014/main" id="{DE5A3734-1BE5-4765-82D1-969C59C70AF0}"/>
                </a:ext>
              </a:extLst>
            </p:cNvPr>
            <p:cNvCxnSpPr>
              <a:cxnSpLocks/>
            </p:cNvCxnSpPr>
            <p:nvPr/>
          </p:nvCxnSpPr>
          <p:spPr>
            <a:xfrm>
              <a:off x="3342220" y="2507807"/>
              <a:ext cx="0" cy="66198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EB76B4D-F78C-4E19-8B86-2A18B1BBFA6E}"/>
                </a:ext>
              </a:extLst>
            </p:cNvPr>
            <p:cNvCxnSpPr>
              <a:cxnSpLocks/>
            </p:cNvCxnSpPr>
            <p:nvPr/>
          </p:nvCxnSpPr>
          <p:spPr>
            <a:xfrm>
              <a:off x="4811243" y="2674766"/>
              <a:ext cx="0" cy="7048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1B4197F-4B4F-44BD-A8E2-F2A241E75E0E}"/>
                </a:ext>
              </a:extLst>
            </p:cNvPr>
            <p:cNvCxnSpPr>
              <a:cxnSpLocks/>
            </p:cNvCxnSpPr>
            <p:nvPr/>
          </p:nvCxnSpPr>
          <p:spPr>
            <a:xfrm>
              <a:off x="6386088" y="2620510"/>
              <a:ext cx="0" cy="66198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CD87ECDB-11A6-496C-8211-C48F57EC1639}"/>
                </a:ext>
              </a:extLst>
            </p:cNvPr>
            <p:cNvSpPr/>
            <p:nvPr/>
          </p:nvSpPr>
          <p:spPr>
            <a:xfrm>
              <a:off x="3104473" y="3236722"/>
              <a:ext cx="403622" cy="39528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楕円 17">
              <a:extLst>
                <a:ext uri="{FF2B5EF4-FFF2-40B4-BE49-F238E27FC236}">
                  <a16:creationId xmlns:a16="http://schemas.microsoft.com/office/drawing/2014/main" id="{4DED68F9-7552-4387-B766-DD6D33E33364}"/>
                </a:ext>
              </a:extLst>
            </p:cNvPr>
            <p:cNvSpPr/>
            <p:nvPr/>
          </p:nvSpPr>
          <p:spPr>
            <a:xfrm>
              <a:off x="4609432" y="3379616"/>
              <a:ext cx="403622" cy="39528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楕円 18">
              <a:extLst>
                <a:ext uri="{FF2B5EF4-FFF2-40B4-BE49-F238E27FC236}">
                  <a16:creationId xmlns:a16="http://schemas.microsoft.com/office/drawing/2014/main" id="{80C6F37D-FD91-4CA5-A22C-664DA08A79EC}"/>
                </a:ext>
              </a:extLst>
            </p:cNvPr>
            <p:cNvSpPr/>
            <p:nvPr/>
          </p:nvSpPr>
          <p:spPr>
            <a:xfrm>
              <a:off x="6184277" y="3282498"/>
              <a:ext cx="403622" cy="39528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grpSp>
        <p:nvGrpSpPr>
          <p:cNvPr id="21" name="グループ化 20">
            <a:extLst>
              <a:ext uri="{FF2B5EF4-FFF2-40B4-BE49-F238E27FC236}">
                <a16:creationId xmlns:a16="http://schemas.microsoft.com/office/drawing/2014/main" id="{C6A18CA6-D9DE-403C-AA16-09D4AF375961}"/>
              </a:ext>
            </a:extLst>
          </p:cNvPr>
          <p:cNvGrpSpPr/>
          <p:nvPr/>
        </p:nvGrpSpPr>
        <p:grpSpPr>
          <a:xfrm>
            <a:off x="2561742" y="2440880"/>
            <a:ext cx="4343292" cy="1166345"/>
            <a:chOff x="2516827" y="2442919"/>
            <a:chExt cx="2689103" cy="1119561"/>
          </a:xfrm>
        </p:grpSpPr>
        <p:cxnSp>
          <p:nvCxnSpPr>
            <p:cNvPr id="24" name="直線矢印コネクタ 23">
              <a:extLst>
                <a:ext uri="{FF2B5EF4-FFF2-40B4-BE49-F238E27FC236}">
                  <a16:creationId xmlns:a16="http://schemas.microsoft.com/office/drawing/2014/main" id="{870A9640-4A86-4BA5-A328-EE56362D2E53}"/>
                </a:ext>
              </a:extLst>
            </p:cNvPr>
            <p:cNvCxnSpPr>
              <a:cxnSpLocks/>
            </p:cNvCxnSpPr>
            <p:nvPr/>
          </p:nvCxnSpPr>
          <p:spPr>
            <a:xfrm>
              <a:off x="2831430" y="2485781"/>
              <a:ext cx="0" cy="66198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206AD90-D029-48B6-82CA-8528827D86F4}"/>
                </a:ext>
              </a:extLst>
            </p:cNvPr>
            <p:cNvCxnSpPr>
              <a:cxnSpLocks/>
            </p:cNvCxnSpPr>
            <p:nvPr/>
          </p:nvCxnSpPr>
          <p:spPr>
            <a:xfrm>
              <a:off x="3504018" y="2442919"/>
              <a:ext cx="0" cy="70485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122C8380-D0DC-4AA5-92EF-76FF6B161E8D}"/>
                </a:ext>
              </a:extLst>
            </p:cNvPr>
            <p:cNvCxnSpPr>
              <a:cxnSpLocks/>
            </p:cNvCxnSpPr>
            <p:nvPr/>
          </p:nvCxnSpPr>
          <p:spPr>
            <a:xfrm>
              <a:off x="4280546" y="2461076"/>
              <a:ext cx="0" cy="66198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C571FFB3-A3E9-4AF0-9E75-5F312C65B2D4}"/>
                </a:ext>
              </a:extLst>
            </p:cNvPr>
            <p:cNvSpPr/>
            <p:nvPr/>
          </p:nvSpPr>
          <p:spPr>
            <a:xfrm>
              <a:off x="2516827" y="3167192"/>
              <a:ext cx="590429" cy="395288"/>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楕円 27">
              <a:extLst>
                <a:ext uri="{FF2B5EF4-FFF2-40B4-BE49-F238E27FC236}">
                  <a16:creationId xmlns:a16="http://schemas.microsoft.com/office/drawing/2014/main" id="{61614AAA-7EB6-4D6E-86EB-53327DAB3EB1}"/>
                </a:ext>
              </a:extLst>
            </p:cNvPr>
            <p:cNvSpPr/>
            <p:nvPr/>
          </p:nvSpPr>
          <p:spPr>
            <a:xfrm>
              <a:off x="3208804" y="3147769"/>
              <a:ext cx="590429" cy="395288"/>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楕円 28">
              <a:extLst>
                <a:ext uri="{FF2B5EF4-FFF2-40B4-BE49-F238E27FC236}">
                  <a16:creationId xmlns:a16="http://schemas.microsoft.com/office/drawing/2014/main" id="{FD36B9DC-F1DF-46B5-ADCA-BCDCCF85D256}"/>
                </a:ext>
              </a:extLst>
            </p:cNvPr>
            <p:cNvSpPr/>
            <p:nvPr/>
          </p:nvSpPr>
          <p:spPr>
            <a:xfrm>
              <a:off x="3985332" y="3165926"/>
              <a:ext cx="590429" cy="395288"/>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33" name="直線矢印コネクタ 32">
              <a:extLst>
                <a:ext uri="{FF2B5EF4-FFF2-40B4-BE49-F238E27FC236}">
                  <a16:creationId xmlns:a16="http://schemas.microsoft.com/office/drawing/2014/main" id="{BF091690-CC04-49D9-8726-9E9A8AFED7CF}"/>
                </a:ext>
              </a:extLst>
            </p:cNvPr>
            <p:cNvCxnSpPr>
              <a:cxnSpLocks/>
            </p:cNvCxnSpPr>
            <p:nvPr/>
          </p:nvCxnSpPr>
          <p:spPr>
            <a:xfrm>
              <a:off x="4924043" y="2480608"/>
              <a:ext cx="0" cy="66198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楕円 33">
              <a:extLst>
                <a:ext uri="{FF2B5EF4-FFF2-40B4-BE49-F238E27FC236}">
                  <a16:creationId xmlns:a16="http://schemas.microsoft.com/office/drawing/2014/main" id="{3CC6162D-F497-4302-A9C9-AF04096C5E2D}"/>
                </a:ext>
              </a:extLst>
            </p:cNvPr>
            <p:cNvSpPr/>
            <p:nvPr/>
          </p:nvSpPr>
          <p:spPr>
            <a:xfrm>
              <a:off x="4699715" y="3165926"/>
              <a:ext cx="506215" cy="395288"/>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
        <p:nvSpPr>
          <p:cNvPr id="7" name="コンテンツ プレースホルダー 6">
            <a:extLst>
              <a:ext uri="{FF2B5EF4-FFF2-40B4-BE49-F238E27FC236}">
                <a16:creationId xmlns:a16="http://schemas.microsoft.com/office/drawing/2014/main" id="{792521B0-8630-48D3-AE9F-F793AC01BF09}"/>
              </a:ext>
            </a:extLst>
          </p:cNvPr>
          <p:cNvSpPr>
            <a:spLocks noGrp="1"/>
          </p:cNvSpPr>
          <p:nvPr>
            <p:ph idx="1"/>
          </p:nvPr>
        </p:nvSpPr>
        <p:spPr>
          <a:xfrm>
            <a:off x="628650" y="1825625"/>
            <a:ext cx="7886700" cy="480319"/>
          </a:xfrm>
        </p:spPr>
        <p:txBody>
          <a:bodyPr/>
          <a:lstStyle/>
          <a:p>
            <a:pPr marL="0" indent="0">
              <a:buNone/>
            </a:pPr>
            <a:r>
              <a:rPr lang="en-US" altLang="ja-JP" dirty="0"/>
              <a:t>100ms</a:t>
            </a:r>
            <a:r>
              <a:rPr lang="ja-JP" altLang="en-US" dirty="0"/>
              <a:t>ごとの発火数を回転角</a:t>
            </a:r>
            <a:r>
              <a:rPr lang="en-US" altLang="ja-JP" dirty="0"/>
              <a:t>5</a:t>
            </a:r>
            <a:r>
              <a:rPr lang="ja-JP" altLang="en-US" dirty="0"/>
              <a:t>度ごとにプロット</a:t>
            </a:r>
          </a:p>
        </p:txBody>
      </p:sp>
    </p:spTree>
    <p:extLst>
      <p:ext uri="{BB962C8B-B14F-4D97-AF65-F5344CB8AC3E}">
        <p14:creationId xmlns:p14="http://schemas.microsoft.com/office/powerpoint/2010/main" val="292887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5821" y="198368"/>
            <a:ext cx="7886700" cy="955232"/>
          </a:xfrm>
        </p:spPr>
        <p:txBody>
          <a:bodyPr>
            <a:normAutofit/>
          </a:bodyPr>
          <a:lstStyle/>
          <a:p>
            <a:r>
              <a:rPr kumimoji="1" lang="en-US" altLang="ja-JP" sz="4000" dirty="0"/>
              <a:t>GPGPU</a:t>
            </a:r>
            <a:r>
              <a:rPr kumimoji="1" lang="ja-JP" altLang="en-US" sz="4000" dirty="0"/>
              <a:t>計算システムの開発</a:t>
            </a:r>
          </a:p>
        </p:txBody>
      </p:sp>
      <p:sp>
        <p:nvSpPr>
          <p:cNvPr id="57" name="テキスト ボックス 56"/>
          <p:cNvSpPr txBox="1"/>
          <p:nvPr/>
        </p:nvSpPr>
        <p:spPr>
          <a:xfrm>
            <a:off x="460375" y="922452"/>
            <a:ext cx="7366119" cy="2185214"/>
          </a:xfrm>
          <a:prstGeom prst="rect">
            <a:avLst/>
          </a:prstGeom>
          <a:noFill/>
        </p:spPr>
        <p:txBody>
          <a:bodyPr wrap="none" rtlCol="0">
            <a:spAutoFit/>
          </a:bodyPr>
          <a:lstStyle/>
          <a:p>
            <a:r>
              <a:rPr kumimoji="1" lang="ja-JP" altLang="en-US" sz="2800" dirty="0"/>
              <a:t>・</a:t>
            </a:r>
            <a:r>
              <a:rPr lang="ja-JP" altLang="en-US" sz="2800" dirty="0"/>
              <a:t>現実に近い複雑な神経シミュレーションは</a:t>
            </a:r>
            <a:endParaRPr lang="en-US" altLang="ja-JP" sz="2800" dirty="0"/>
          </a:p>
          <a:p>
            <a:r>
              <a:rPr lang="ja-JP" altLang="en-US" sz="2800" dirty="0"/>
              <a:t>　非現実的な実行時間を要する</a:t>
            </a:r>
            <a:endParaRPr lang="en-US" altLang="ja-JP" sz="2800" dirty="0"/>
          </a:p>
          <a:p>
            <a:r>
              <a:rPr lang="ja-JP" altLang="en-US" sz="2400" dirty="0"/>
              <a:t>　　　　　　</a:t>
            </a:r>
            <a:r>
              <a:rPr lang="en-US" altLang="ja-JP" dirty="0"/>
              <a:t>(100</a:t>
            </a:r>
            <a:r>
              <a:rPr lang="ja-JP" altLang="en-US" dirty="0"/>
              <a:t>時間～</a:t>
            </a:r>
            <a:r>
              <a:rPr lang="en-US" altLang="ja-JP" dirty="0"/>
              <a:t>)</a:t>
            </a:r>
          </a:p>
          <a:p>
            <a:r>
              <a:rPr lang="ja-JP" altLang="en-US" sz="2800" dirty="0"/>
              <a:t>・生物はこの計算を僅か数コンマ秒で完了</a:t>
            </a:r>
            <a:endParaRPr lang="en-US" altLang="ja-JP" sz="2800" dirty="0"/>
          </a:p>
          <a:p>
            <a:r>
              <a:rPr lang="ja-JP" altLang="en-US" sz="2800" dirty="0"/>
              <a:t>　認識や行動を行う</a:t>
            </a:r>
            <a:endParaRPr lang="en-US" altLang="ja-JP" sz="2800" dirty="0"/>
          </a:p>
        </p:txBody>
      </p:sp>
      <p:sp>
        <p:nvSpPr>
          <p:cNvPr id="65" name="スライド番号プレースホルダー 64"/>
          <p:cNvSpPr>
            <a:spLocks noGrp="1"/>
          </p:cNvSpPr>
          <p:nvPr>
            <p:ph type="sldNum" sz="quarter" idx="12"/>
          </p:nvPr>
        </p:nvSpPr>
        <p:spPr/>
        <p:txBody>
          <a:bodyPr/>
          <a:lstStyle/>
          <a:p>
            <a:fld id="{AA31B575-576A-460D-A78B-4DD9300BA0DA}" type="slidenum">
              <a:rPr kumimoji="1" lang="ja-JP" altLang="en-US" sz="1800" smtClean="0"/>
              <a:t>2</a:t>
            </a:fld>
            <a:endParaRPr kumimoji="1" lang="ja-JP" altLang="en-US" sz="1800" dirty="0"/>
          </a:p>
        </p:txBody>
      </p:sp>
      <p:sp>
        <p:nvSpPr>
          <p:cNvPr id="19" name="テキスト ボックス 18"/>
          <p:cNvSpPr txBox="1"/>
          <p:nvPr/>
        </p:nvSpPr>
        <p:spPr>
          <a:xfrm>
            <a:off x="460375" y="4006891"/>
            <a:ext cx="8728672" cy="1200329"/>
          </a:xfrm>
          <a:prstGeom prst="rect">
            <a:avLst/>
          </a:prstGeom>
          <a:noFill/>
        </p:spPr>
        <p:txBody>
          <a:bodyPr wrap="none" rtlCol="0">
            <a:spAutoFit/>
          </a:bodyPr>
          <a:lstStyle/>
          <a:p>
            <a:r>
              <a:rPr kumimoji="1" lang="en-US" altLang="ja-JP" sz="3600" dirty="0"/>
              <a:t>GPGPU</a:t>
            </a:r>
            <a:r>
              <a:rPr kumimoji="1" lang="ja-JP" altLang="en-US" sz="3600" dirty="0"/>
              <a:t>によって神経シミュレーションを</a:t>
            </a:r>
            <a:endParaRPr kumimoji="1" lang="en-US" altLang="ja-JP" sz="3600" dirty="0"/>
          </a:p>
          <a:p>
            <a:r>
              <a:rPr lang="ja-JP" altLang="en-US" sz="3600" dirty="0"/>
              <a:t>高速化し、生物の計算速度に近づける</a:t>
            </a:r>
            <a:endParaRPr kumimoji="1" lang="ja-JP" altLang="en-US" sz="3600" dirty="0"/>
          </a:p>
        </p:txBody>
      </p:sp>
      <p:sp>
        <p:nvSpPr>
          <p:cNvPr id="3" name="AutoShape 2" descr="「NVIDIA」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 name="図 3"/>
          <p:cNvPicPr>
            <a:picLocks noChangeAspect="1"/>
          </p:cNvPicPr>
          <p:nvPr/>
        </p:nvPicPr>
        <p:blipFill>
          <a:blip r:embed="rId3"/>
          <a:stretch>
            <a:fillRect/>
          </a:stretch>
        </p:blipFill>
        <p:spPr>
          <a:xfrm>
            <a:off x="5789919" y="5133960"/>
            <a:ext cx="1469412" cy="1469412"/>
          </a:xfrm>
          <a:prstGeom prst="rect">
            <a:avLst/>
          </a:prstGeom>
        </p:spPr>
      </p:pic>
      <p:pic>
        <p:nvPicPr>
          <p:cNvPr id="11" name="図 10"/>
          <p:cNvPicPr>
            <a:picLocks noChangeAspect="1"/>
          </p:cNvPicPr>
          <p:nvPr/>
        </p:nvPicPr>
        <p:blipFill>
          <a:blip r:embed="rId4"/>
          <a:stretch>
            <a:fillRect/>
          </a:stretch>
        </p:blipFill>
        <p:spPr>
          <a:xfrm>
            <a:off x="1709363" y="5133960"/>
            <a:ext cx="2497694" cy="1404953"/>
          </a:xfrm>
          <a:prstGeom prst="rect">
            <a:avLst/>
          </a:prstGeom>
        </p:spPr>
      </p:pic>
      <p:sp>
        <p:nvSpPr>
          <p:cNvPr id="6" name="右矢印 5"/>
          <p:cNvSpPr/>
          <p:nvPr/>
        </p:nvSpPr>
        <p:spPr>
          <a:xfrm rot="5400000">
            <a:off x="4192728" y="3030611"/>
            <a:ext cx="732885" cy="1110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3467114"/>
      </p:ext>
    </p:extLst>
  </p:cSld>
  <p:clrMapOvr>
    <a:masterClrMapping/>
  </p:clrMapOvr>
  <mc:AlternateContent xmlns:mc="http://schemas.openxmlformats.org/markup-compatibility/2006" xmlns:p14="http://schemas.microsoft.com/office/powerpoint/2010/main">
    <mc:Choice Requires="p14">
      <p:transition spd="slow" p14:dur="2000" advTm="21809"/>
    </mc:Choice>
    <mc:Fallback xmlns="">
      <p:transition xmlns:p14="http://schemas.microsoft.com/office/powerpoint/2010/main" spd="slow" advTm="218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F56CD-59C3-492D-B17F-05BD3BE416A0}"/>
              </a:ext>
            </a:extLst>
          </p:cNvPr>
          <p:cNvSpPr>
            <a:spLocks noGrp="1"/>
          </p:cNvSpPr>
          <p:nvPr>
            <p:ph type="title"/>
          </p:nvPr>
        </p:nvSpPr>
        <p:spPr/>
        <p:txBody>
          <a:bodyPr/>
          <a:lstStyle/>
          <a:p>
            <a:r>
              <a:rPr kumimoji="1" lang="en-US" altLang="ja-JP" dirty="0"/>
              <a:t>ELL</a:t>
            </a:r>
            <a:r>
              <a:rPr kumimoji="1" lang="ja-JP" altLang="en-US" dirty="0"/>
              <a:t>応答</a:t>
            </a:r>
            <a:br>
              <a:rPr kumimoji="1" lang="en-US" altLang="ja-JP" dirty="0"/>
            </a:br>
            <a:r>
              <a:rPr lang="ja-JP" altLang="en-US" dirty="0">
                <a:solidFill>
                  <a:srgbClr val="FF0000"/>
                </a:solidFill>
              </a:rPr>
              <a:t>三角形</a:t>
            </a:r>
            <a:r>
              <a:rPr lang="ja-JP" altLang="en-US" dirty="0"/>
              <a:t>と</a:t>
            </a:r>
            <a:r>
              <a:rPr lang="ja-JP" altLang="en-US" dirty="0">
                <a:solidFill>
                  <a:srgbClr val="0070C0"/>
                </a:solidFill>
              </a:rPr>
              <a:t>四角形</a:t>
            </a:r>
            <a:r>
              <a:rPr lang="ja-JP" altLang="en-US" dirty="0"/>
              <a:t>の比較</a:t>
            </a:r>
            <a:endParaRPr kumimoji="1" lang="ja-JP" altLang="en-US" dirty="0"/>
          </a:p>
        </p:txBody>
      </p:sp>
      <p:grpSp>
        <p:nvGrpSpPr>
          <p:cNvPr id="10" name="グループ化 9">
            <a:extLst>
              <a:ext uri="{FF2B5EF4-FFF2-40B4-BE49-F238E27FC236}">
                <a16:creationId xmlns:a16="http://schemas.microsoft.com/office/drawing/2014/main" id="{C7ADC406-FFB4-4E0F-9941-71AFF94BCA6B}"/>
              </a:ext>
            </a:extLst>
          </p:cNvPr>
          <p:cNvGrpSpPr/>
          <p:nvPr/>
        </p:nvGrpSpPr>
        <p:grpSpPr>
          <a:xfrm>
            <a:off x="958433" y="2188564"/>
            <a:ext cx="5112583" cy="3701095"/>
            <a:chOff x="628650" y="2146260"/>
            <a:chExt cx="5618735" cy="4097710"/>
          </a:xfrm>
        </p:grpSpPr>
        <p:pic>
          <p:nvPicPr>
            <p:cNvPr id="7" name="図 6">
              <a:extLst>
                <a:ext uri="{FF2B5EF4-FFF2-40B4-BE49-F238E27FC236}">
                  <a16:creationId xmlns:a16="http://schemas.microsoft.com/office/drawing/2014/main" id="{EB60E30A-2592-4E83-BD12-68864F649AE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28650" y="2520116"/>
              <a:ext cx="5618735" cy="3723854"/>
            </a:xfrm>
            <a:prstGeom prst="rect">
              <a:avLst/>
            </a:prstGeom>
          </p:spPr>
        </p:pic>
        <p:grpSp>
          <p:nvGrpSpPr>
            <p:cNvPr id="8" name="グループ化 7">
              <a:extLst>
                <a:ext uri="{FF2B5EF4-FFF2-40B4-BE49-F238E27FC236}">
                  <a16:creationId xmlns:a16="http://schemas.microsoft.com/office/drawing/2014/main" id="{85EE64B2-15BF-4D12-9668-E0AD67219298}"/>
                </a:ext>
              </a:extLst>
            </p:cNvPr>
            <p:cNvGrpSpPr/>
            <p:nvPr/>
          </p:nvGrpSpPr>
          <p:grpSpPr>
            <a:xfrm>
              <a:off x="2675745" y="2745865"/>
              <a:ext cx="3004357" cy="704851"/>
              <a:chOff x="6093619" y="2146259"/>
              <a:chExt cx="2464594" cy="704851"/>
            </a:xfrm>
          </p:grpSpPr>
          <p:cxnSp>
            <p:nvCxnSpPr>
              <p:cNvPr id="6" name="直線矢印コネクタ 5">
                <a:extLst>
                  <a:ext uri="{FF2B5EF4-FFF2-40B4-BE49-F238E27FC236}">
                    <a16:creationId xmlns:a16="http://schemas.microsoft.com/office/drawing/2014/main" id="{DE5A3734-1BE5-4765-82D1-969C59C70AF0}"/>
                  </a:ext>
                </a:extLst>
              </p:cNvPr>
              <p:cNvCxnSpPr>
                <a:cxnSpLocks/>
              </p:cNvCxnSpPr>
              <p:nvPr/>
            </p:nvCxnSpPr>
            <p:spPr>
              <a:xfrm>
                <a:off x="6093619" y="2146259"/>
                <a:ext cx="0" cy="66198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EB76B4D-F78C-4E19-8B86-2A18B1BBFA6E}"/>
                  </a:ext>
                </a:extLst>
              </p:cNvPr>
              <p:cNvCxnSpPr>
                <a:cxnSpLocks/>
              </p:cNvCxnSpPr>
              <p:nvPr/>
            </p:nvCxnSpPr>
            <p:spPr>
              <a:xfrm>
                <a:off x="7329488" y="2146259"/>
                <a:ext cx="0" cy="7048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1B4197F-4B4F-44BD-A8E2-F2A241E75E0E}"/>
                  </a:ext>
                </a:extLst>
              </p:cNvPr>
              <p:cNvCxnSpPr>
                <a:cxnSpLocks/>
              </p:cNvCxnSpPr>
              <p:nvPr/>
            </p:nvCxnSpPr>
            <p:spPr>
              <a:xfrm>
                <a:off x="8558213" y="2189122"/>
                <a:ext cx="0" cy="66198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84010056-0866-4DBE-8AB1-F8E72A649FEC}"/>
                </a:ext>
              </a:extLst>
            </p:cNvPr>
            <p:cNvGrpSpPr/>
            <p:nvPr/>
          </p:nvGrpSpPr>
          <p:grpSpPr>
            <a:xfrm>
              <a:off x="2241954" y="2146260"/>
              <a:ext cx="3407594" cy="704850"/>
              <a:chOff x="5807811" y="1669257"/>
              <a:chExt cx="3407594" cy="704850"/>
            </a:xfrm>
          </p:grpSpPr>
          <p:cxnSp>
            <p:nvCxnSpPr>
              <p:cNvPr id="24" name="直線矢印コネクタ 23">
                <a:extLst>
                  <a:ext uri="{FF2B5EF4-FFF2-40B4-BE49-F238E27FC236}">
                    <a16:creationId xmlns:a16="http://schemas.microsoft.com/office/drawing/2014/main" id="{870A9640-4A86-4BA5-A328-EE56362D2E53}"/>
                  </a:ext>
                </a:extLst>
              </p:cNvPr>
              <p:cNvCxnSpPr>
                <a:cxnSpLocks/>
              </p:cNvCxnSpPr>
              <p:nvPr/>
            </p:nvCxnSpPr>
            <p:spPr>
              <a:xfrm>
                <a:off x="5807811" y="1690688"/>
                <a:ext cx="0" cy="66198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206AD90-D029-48B6-82CA-8528827D86F4}"/>
                  </a:ext>
                </a:extLst>
              </p:cNvPr>
              <p:cNvCxnSpPr>
                <a:cxnSpLocks/>
              </p:cNvCxnSpPr>
              <p:nvPr/>
            </p:nvCxnSpPr>
            <p:spPr>
              <a:xfrm>
                <a:off x="6940111" y="1669257"/>
                <a:ext cx="0" cy="70485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122C8380-D0DC-4AA5-92EF-76FF6B161E8D}"/>
                  </a:ext>
                </a:extLst>
              </p:cNvPr>
              <p:cNvCxnSpPr>
                <a:cxnSpLocks/>
              </p:cNvCxnSpPr>
              <p:nvPr/>
            </p:nvCxnSpPr>
            <p:spPr>
              <a:xfrm>
                <a:off x="8060813" y="1690688"/>
                <a:ext cx="0" cy="66198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F091690-CC04-49D9-8726-9E9A8AFED7CF}"/>
                  </a:ext>
                </a:extLst>
              </p:cNvPr>
              <p:cNvCxnSpPr>
                <a:cxnSpLocks/>
              </p:cNvCxnSpPr>
              <p:nvPr/>
            </p:nvCxnSpPr>
            <p:spPr>
              <a:xfrm>
                <a:off x="9215405" y="1712119"/>
                <a:ext cx="0" cy="66198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0" name="図 19">
            <a:extLst>
              <a:ext uri="{FF2B5EF4-FFF2-40B4-BE49-F238E27FC236}">
                <a16:creationId xmlns:a16="http://schemas.microsoft.com/office/drawing/2014/main" id="{D06CC37D-99F6-4BCD-AFC6-6989599043E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319786" y="3455232"/>
            <a:ext cx="2732546" cy="1811013"/>
          </a:xfrm>
          <a:prstGeom prst="rect">
            <a:avLst/>
          </a:prstGeom>
        </p:spPr>
      </p:pic>
      <p:sp>
        <p:nvSpPr>
          <p:cNvPr id="5" name="コンテンツ プレースホルダー 4">
            <a:extLst>
              <a:ext uri="{FF2B5EF4-FFF2-40B4-BE49-F238E27FC236}">
                <a16:creationId xmlns:a16="http://schemas.microsoft.com/office/drawing/2014/main" id="{4DCE1B75-DD14-4341-8C19-28C4596EFA68}"/>
              </a:ext>
            </a:extLst>
          </p:cNvPr>
          <p:cNvSpPr>
            <a:spLocks noGrp="1"/>
          </p:cNvSpPr>
          <p:nvPr>
            <p:ph idx="1"/>
          </p:nvPr>
        </p:nvSpPr>
        <p:spPr>
          <a:xfrm>
            <a:off x="2880290" y="6093558"/>
            <a:ext cx="6023867" cy="631647"/>
          </a:xfrm>
        </p:spPr>
        <p:txBody>
          <a:bodyPr>
            <a:normAutofit fontScale="92500"/>
          </a:bodyPr>
          <a:lstStyle/>
          <a:p>
            <a:pPr marL="0" indent="0">
              <a:buNone/>
            </a:pPr>
            <a:r>
              <a:rPr lang="ja-JP" altLang="en-US" dirty="0"/>
              <a:t>受容器側よりも鋭敏にピークが表れる</a:t>
            </a:r>
          </a:p>
        </p:txBody>
      </p:sp>
      <p:sp>
        <p:nvSpPr>
          <p:cNvPr id="18" name="四角形: 角を丸くする 17">
            <a:extLst>
              <a:ext uri="{FF2B5EF4-FFF2-40B4-BE49-F238E27FC236}">
                <a16:creationId xmlns:a16="http://schemas.microsoft.com/office/drawing/2014/main" id="{68163470-4A01-4D04-82EC-E208CCB7A295}"/>
              </a:ext>
            </a:extLst>
          </p:cNvPr>
          <p:cNvSpPr/>
          <p:nvPr/>
        </p:nvSpPr>
        <p:spPr>
          <a:xfrm>
            <a:off x="6823640" y="2885607"/>
            <a:ext cx="1901571" cy="48371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2400" dirty="0"/>
              <a:t>電気受容器</a:t>
            </a:r>
          </a:p>
        </p:txBody>
      </p:sp>
      <p:sp>
        <p:nvSpPr>
          <p:cNvPr id="19" name="四角形: 角を丸くする 18">
            <a:extLst>
              <a:ext uri="{FF2B5EF4-FFF2-40B4-BE49-F238E27FC236}">
                <a16:creationId xmlns:a16="http://schemas.microsoft.com/office/drawing/2014/main" id="{105387E2-5857-40F4-8057-74372B494823}"/>
              </a:ext>
            </a:extLst>
          </p:cNvPr>
          <p:cNvSpPr/>
          <p:nvPr/>
        </p:nvSpPr>
        <p:spPr>
          <a:xfrm>
            <a:off x="995525" y="1928515"/>
            <a:ext cx="1209111" cy="536908"/>
          </a:xfrm>
          <a:prstGeom prst="round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ja-JP" sz="2400" dirty="0"/>
              <a:t>ELL</a:t>
            </a:r>
            <a:endParaRPr kumimoji="1" lang="ja-JP" altLang="en-US" sz="2400" dirty="0"/>
          </a:p>
        </p:txBody>
      </p:sp>
      <p:sp>
        <p:nvSpPr>
          <p:cNvPr id="21" name="ホームベース 6">
            <a:extLst>
              <a:ext uri="{FF2B5EF4-FFF2-40B4-BE49-F238E27FC236}">
                <a16:creationId xmlns:a16="http://schemas.microsoft.com/office/drawing/2014/main" id="{6F0B9D3A-28FA-4E21-B4CA-F87B8B79A852}"/>
              </a:ext>
            </a:extLst>
          </p:cNvPr>
          <p:cNvSpPr/>
          <p:nvPr/>
        </p:nvSpPr>
        <p:spPr>
          <a:xfrm>
            <a:off x="777846" y="5950471"/>
            <a:ext cx="1974024" cy="64131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dirty="0"/>
              <a:t>ELL</a:t>
            </a:r>
            <a:r>
              <a:rPr kumimoji="1" lang="ja-JP" altLang="en-US" sz="2400" b="1" dirty="0"/>
              <a:t>の特徴</a:t>
            </a:r>
          </a:p>
        </p:txBody>
      </p:sp>
    </p:spTree>
    <p:extLst>
      <p:ext uri="{BB962C8B-B14F-4D97-AF65-F5344CB8AC3E}">
        <p14:creationId xmlns:p14="http://schemas.microsoft.com/office/powerpoint/2010/main" val="406603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EFCBE5-DE13-4C81-97A4-70475C1D37C9}"/>
              </a:ext>
            </a:extLst>
          </p:cNvPr>
          <p:cNvSpPr>
            <a:spLocks noGrp="1"/>
          </p:cNvSpPr>
          <p:nvPr>
            <p:ph type="title"/>
          </p:nvPr>
        </p:nvSpPr>
        <p:spPr/>
        <p:txBody>
          <a:bodyPr/>
          <a:lstStyle/>
          <a:p>
            <a:r>
              <a:rPr kumimoji="1" lang="ja-JP" altLang="en-US" dirty="0"/>
              <a:t>距離が離れた場合</a:t>
            </a:r>
          </a:p>
        </p:txBody>
      </p:sp>
      <p:sp>
        <p:nvSpPr>
          <p:cNvPr id="3" name="コンテンツ プレースホルダー 2">
            <a:extLst>
              <a:ext uri="{FF2B5EF4-FFF2-40B4-BE49-F238E27FC236}">
                <a16:creationId xmlns:a16="http://schemas.microsoft.com/office/drawing/2014/main" id="{166A32A0-55DD-4772-9ECA-A421D8466E28}"/>
              </a:ext>
            </a:extLst>
          </p:cNvPr>
          <p:cNvSpPr>
            <a:spLocks noGrp="1"/>
          </p:cNvSpPr>
          <p:nvPr>
            <p:ph idx="1"/>
          </p:nvPr>
        </p:nvSpPr>
        <p:spPr>
          <a:xfrm>
            <a:off x="1095403" y="4501314"/>
            <a:ext cx="7118957" cy="1010206"/>
          </a:xfrm>
        </p:spPr>
        <p:txBody>
          <a:bodyPr>
            <a:normAutofit/>
          </a:bodyPr>
          <a:lstStyle/>
          <a:p>
            <a:pPr marL="0" indent="0">
              <a:buNone/>
            </a:pPr>
            <a:r>
              <a:rPr kumimoji="1" lang="ja-JP" altLang="en-US" sz="2400" dirty="0"/>
              <a:t>距離が離れた場合も同様に</a:t>
            </a:r>
            <a:endParaRPr kumimoji="1" lang="en-US" altLang="ja-JP" sz="2400" dirty="0"/>
          </a:p>
          <a:p>
            <a:pPr marL="0" indent="0">
              <a:buNone/>
            </a:pPr>
            <a:r>
              <a:rPr lang="en-US" altLang="ja-JP" sz="2400" dirty="0"/>
              <a:t>ELL</a:t>
            </a:r>
            <a:r>
              <a:rPr lang="ja-JP" altLang="en-US" sz="2400" dirty="0"/>
              <a:t>は電気受容器の応答ピークを明瞭</a:t>
            </a:r>
            <a:r>
              <a:rPr kumimoji="1" lang="ja-JP" altLang="en-US" sz="2400" dirty="0"/>
              <a:t>にしている</a:t>
            </a:r>
          </a:p>
        </p:txBody>
      </p:sp>
      <p:sp>
        <p:nvSpPr>
          <p:cNvPr id="4" name="スライド番号プレースホルダー 3">
            <a:extLst>
              <a:ext uri="{FF2B5EF4-FFF2-40B4-BE49-F238E27FC236}">
                <a16:creationId xmlns:a16="http://schemas.microsoft.com/office/drawing/2014/main" id="{D761E2A1-F82A-4928-9514-E05F9569414F}"/>
              </a:ext>
            </a:extLst>
          </p:cNvPr>
          <p:cNvSpPr>
            <a:spLocks noGrp="1"/>
          </p:cNvSpPr>
          <p:nvPr>
            <p:ph type="sldNum" sz="quarter" idx="12"/>
          </p:nvPr>
        </p:nvSpPr>
        <p:spPr/>
        <p:txBody>
          <a:bodyPr/>
          <a:lstStyle/>
          <a:p>
            <a:fld id="{AA31B575-576A-460D-A78B-4DD9300BA0DA}" type="slidenum">
              <a:rPr kumimoji="1" lang="ja-JP" altLang="en-US" smtClean="0"/>
              <a:t>30</a:t>
            </a:fld>
            <a:endParaRPr kumimoji="1" lang="ja-JP" altLang="en-US"/>
          </a:p>
        </p:txBody>
      </p:sp>
      <p:pic>
        <p:nvPicPr>
          <p:cNvPr id="5" name="図 4">
            <a:extLst>
              <a:ext uri="{FF2B5EF4-FFF2-40B4-BE49-F238E27FC236}">
                <a16:creationId xmlns:a16="http://schemas.microsoft.com/office/drawing/2014/main" id="{AEBF994A-2E69-4203-8725-C32ACC61BCB4}"/>
              </a:ext>
            </a:extLst>
          </p:cNvPr>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26851" y="2149240"/>
            <a:ext cx="3630551" cy="2279572"/>
          </a:xfrm>
          <a:prstGeom prst="rect">
            <a:avLst/>
          </a:prstGeom>
          <a:noFill/>
          <a:ln>
            <a:noFill/>
          </a:ln>
        </p:spPr>
      </p:pic>
      <p:pic>
        <p:nvPicPr>
          <p:cNvPr id="6" name="図 5">
            <a:extLst>
              <a:ext uri="{FF2B5EF4-FFF2-40B4-BE49-F238E27FC236}">
                <a16:creationId xmlns:a16="http://schemas.microsoft.com/office/drawing/2014/main" id="{4001ADC9-23E9-4D37-965A-EB49CDD8C518}"/>
              </a:ext>
            </a:extLst>
          </p:cNvPr>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759377" y="2119260"/>
            <a:ext cx="3755973" cy="2339533"/>
          </a:xfrm>
          <a:prstGeom prst="rect">
            <a:avLst/>
          </a:prstGeom>
          <a:noFill/>
          <a:ln>
            <a:noFill/>
          </a:ln>
        </p:spPr>
      </p:pic>
      <p:sp>
        <p:nvSpPr>
          <p:cNvPr id="7" name="四角形: 角を丸くする 6">
            <a:extLst>
              <a:ext uri="{FF2B5EF4-FFF2-40B4-BE49-F238E27FC236}">
                <a16:creationId xmlns:a16="http://schemas.microsoft.com/office/drawing/2014/main" id="{6BBA0352-2664-450F-9531-C3CC1C01C69E}"/>
              </a:ext>
            </a:extLst>
          </p:cNvPr>
          <p:cNvSpPr/>
          <p:nvPr/>
        </p:nvSpPr>
        <p:spPr>
          <a:xfrm>
            <a:off x="1220560" y="1398506"/>
            <a:ext cx="1843134" cy="67823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2400" dirty="0"/>
              <a:t>電気受容器</a:t>
            </a:r>
          </a:p>
        </p:txBody>
      </p:sp>
      <p:sp>
        <p:nvSpPr>
          <p:cNvPr id="8" name="四角形: 角を丸くする 7">
            <a:extLst>
              <a:ext uri="{FF2B5EF4-FFF2-40B4-BE49-F238E27FC236}">
                <a16:creationId xmlns:a16="http://schemas.microsoft.com/office/drawing/2014/main" id="{F1D31C71-8383-4587-98A7-811297BF3D88}"/>
              </a:ext>
            </a:extLst>
          </p:cNvPr>
          <p:cNvSpPr/>
          <p:nvPr/>
        </p:nvSpPr>
        <p:spPr>
          <a:xfrm>
            <a:off x="5861140" y="1368526"/>
            <a:ext cx="1843134" cy="678232"/>
          </a:xfrm>
          <a:prstGeom prst="round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ja-JP" sz="2400" dirty="0"/>
              <a:t>ELL</a:t>
            </a:r>
            <a:endParaRPr kumimoji="1" lang="ja-JP" altLang="en-US" sz="2400" dirty="0"/>
          </a:p>
        </p:txBody>
      </p:sp>
      <p:sp>
        <p:nvSpPr>
          <p:cNvPr id="9" name="矢印: 右 8">
            <a:extLst>
              <a:ext uri="{FF2B5EF4-FFF2-40B4-BE49-F238E27FC236}">
                <a16:creationId xmlns:a16="http://schemas.microsoft.com/office/drawing/2014/main" id="{A7D9CD51-DCBC-472A-9599-084068122E95}"/>
              </a:ext>
            </a:extLst>
          </p:cNvPr>
          <p:cNvSpPr/>
          <p:nvPr/>
        </p:nvSpPr>
        <p:spPr>
          <a:xfrm>
            <a:off x="3888514" y="149530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D8623B1-27AC-46EE-A52F-443878FE7DFB}"/>
              </a:ext>
            </a:extLst>
          </p:cNvPr>
          <p:cNvSpPr txBox="1"/>
          <p:nvPr/>
        </p:nvSpPr>
        <p:spPr>
          <a:xfrm>
            <a:off x="2758812" y="5647294"/>
            <a:ext cx="5724644" cy="830997"/>
          </a:xfrm>
          <a:prstGeom prst="rect">
            <a:avLst/>
          </a:prstGeom>
          <a:noFill/>
        </p:spPr>
        <p:txBody>
          <a:bodyPr wrap="none" rtlCol="0">
            <a:spAutoFit/>
          </a:bodyPr>
          <a:lstStyle/>
          <a:p>
            <a:r>
              <a:rPr kumimoji="1" lang="ja-JP" altLang="en-US" sz="2400" b="1" dirty="0">
                <a:solidFill>
                  <a:srgbClr val="0070C0"/>
                </a:solidFill>
              </a:rPr>
              <a:t>形状により異なる</a:t>
            </a:r>
            <a:r>
              <a:rPr kumimoji="1" lang="en-US" altLang="ja-JP" sz="2400" b="1" dirty="0">
                <a:solidFill>
                  <a:srgbClr val="0070C0"/>
                </a:solidFill>
              </a:rPr>
              <a:t>EOD</a:t>
            </a:r>
            <a:r>
              <a:rPr kumimoji="1" lang="ja-JP" altLang="en-US" sz="2400" b="1" dirty="0">
                <a:solidFill>
                  <a:srgbClr val="0070C0"/>
                </a:solidFill>
              </a:rPr>
              <a:t>の時間的変化を</a:t>
            </a:r>
            <a:endParaRPr kumimoji="1" lang="en-US" altLang="ja-JP" sz="2400" b="1" dirty="0">
              <a:solidFill>
                <a:srgbClr val="0070C0"/>
              </a:solidFill>
            </a:endParaRPr>
          </a:p>
          <a:p>
            <a:r>
              <a:rPr lang="ja-JP" altLang="en-US" sz="2400" b="1">
                <a:solidFill>
                  <a:srgbClr val="0070C0"/>
                </a:solidFill>
              </a:rPr>
              <a:t>電気受容器より鋭敏に</a:t>
            </a:r>
            <a:r>
              <a:rPr kumimoji="1" lang="ja-JP" altLang="en-US" sz="2400" b="1">
                <a:solidFill>
                  <a:srgbClr val="0070C0"/>
                </a:solidFill>
              </a:rPr>
              <a:t>コーディングする</a:t>
            </a:r>
            <a:endParaRPr kumimoji="1" lang="ja-JP" altLang="en-US" sz="2400" b="1" dirty="0">
              <a:solidFill>
                <a:srgbClr val="0070C0"/>
              </a:solidFill>
            </a:endParaRPr>
          </a:p>
        </p:txBody>
      </p:sp>
      <p:sp>
        <p:nvSpPr>
          <p:cNvPr id="11" name="ホームベース 6">
            <a:extLst>
              <a:ext uri="{FF2B5EF4-FFF2-40B4-BE49-F238E27FC236}">
                <a16:creationId xmlns:a16="http://schemas.microsoft.com/office/drawing/2014/main" id="{532BC35C-0BFD-439A-8BDD-8617A00BC33A}"/>
              </a:ext>
            </a:extLst>
          </p:cNvPr>
          <p:cNvSpPr/>
          <p:nvPr/>
        </p:nvSpPr>
        <p:spPr>
          <a:xfrm>
            <a:off x="523014" y="5742134"/>
            <a:ext cx="1974024" cy="64131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dirty="0"/>
              <a:t>ELL</a:t>
            </a:r>
            <a:r>
              <a:rPr kumimoji="1" lang="ja-JP" altLang="en-US" sz="2400" b="1" dirty="0"/>
              <a:t>の働き</a:t>
            </a:r>
          </a:p>
        </p:txBody>
      </p:sp>
    </p:spTree>
    <p:extLst>
      <p:ext uri="{BB962C8B-B14F-4D97-AF65-F5344CB8AC3E}">
        <p14:creationId xmlns:p14="http://schemas.microsoft.com/office/powerpoint/2010/main" val="85972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電気魚の形状認識のまとめ</a:t>
            </a:r>
          </a:p>
        </p:txBody>
      </p:sp>
      <p:sp>
        <p:nvSpPr>
          <p:cNvPr id="3" name="コンテンツ プレースホルダー 2"/>
          <p:cNvSpPr>
            <a:spLocks noGrp="1"/>
          </p:cNvSpPr>
          <p:nvPr>
            <p:ph idx="1"/>
          </p:nvPr>
        </p:nvSpPr>
        <p:spPr/>
        <p:txBody>
          <a:bodyPr>
            <a:normAutofit fontScale="92500" lnSpcReduction="10000"/>
          </a:bodyPr>
          <a:lstStyle/>
          <a:p>
            <a:r>
              <a:rPr lang="ja-JP" altLang="en-US" dirty="0"/>
              <a:t>物体によって現れる魚の周囲の電気受容器に入力される電場の振幅、中心位置変化、分散</a:t>
            </a:r>
            <a:r>
              <a:rPr lang="en-US" altLang="ja-JP" dirty="0"/>
              <a:t>σ</a:t>
            </a:r>
            <a:r>
              <a:rPr lang="ja-JP" altLang="en-US" dirty="0"/>
              <a:t>の</a:t>
            </a:r>
            <a:r>
              <a:rPr lang="en-US" altLang="ja-JP" dirty="0"/>
              <a:t>3</a:t>
            </a:r>
            <a:r>
              <a:rPr lang="ja-JP" altLang="en-US" dirty="0"/>
              <a:t>要素に時間的変化の違いと周期性が現れる</a:t>
            </a:r>
            <a:endParaRPr lang="en-US" altLang="ja-JP" dirty="0"/>
          </a:p>
          <a:p>
            <a:endParaRPr lang="en-US" altLang="ja-JP" dirty="0"/>
          </a:p>
          <a:p>
            <a:r>
              <a:rPr lang="ja-JP" altLang="en-US" dirty="0"/>
              <a:t>形状によって現れるパラメータのうち、分散</a:t>
            </a:r>
            <a:r>
              <a:rPr lang="en-US" altLang="ja-JP" dirty="0"/>
              <a:t>σ</a:t>
            </a:r>
            <a:r>
              <a:rPr lang="ja-JP" altLang="en-US" dirty="0"/>
              <a:t>の変化が特に電気受容器の応答に影響を与える</a:t>
            </a:r>
            <a:endParaRPr lang="en-US" altLang="ja-JP" dirty="0"/>
          </a:p>
          <a:p>
            <a:endParaRPr lang="en-US" altLang="ja-JP" dirty="0"/>
          </a:p>
          <a:p>
            <a:r>
              <a:rPr lang="en-US" altLang="ja-JP" dirty="0"/>
              <a:t>ELL</a:t>
            </a:r>
            <a:r>
              <a:rPr lang="ja-JP" altLang="en-US" dirty="0"/>
              <a:t>ネットワーク内部では、この電気受容器の応答によって現れる周期性をより明瞭な形になるよう処理することで、弱電気魚は体の周囲にある物体の形状を正確に識別している</a:t>
            </a:r>
            <a:endParaRPr kumimoji="1" lang="ja-JP" altLang="en-US" dirty="0"/>
          </a:p>
        </p:txBody>
      </p:sp>
    </p:spTree>
    <p:extLst>
      <p:ext uri="{BB962C8B-B14F-4D97-AF65-F5344CB8AC3E}">
        <p14:creationId xmlns:p14="http://schemas.microsoft.com/office/powerpoint/2010/main" val="1836646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8367"/>
            <a:ext cx="7845817" cy="842058"/>
          </a:xfrm>
        </p:spPr>
        <p:txBody>
          <a:bodyPr>
            <a:normAutofit/>
          </a:bodyPr>
          <a:lstStyle/>
          <a:p>
            <a:r>
              <a:rPr lang="en-US" altLang="ja-JP" dirty="0"/>
              <a:t>GPU</a:t>
            </a:r>
            <a:r>
              <a:rPr lang="ja-JP" altLang="en-US" dirty="0"/>
              <a:t>シミュレーション法</a:t>
            </a:r>
            <a:endParaRPr kumimoji="1" lang="ja-JP" altLang="en-US" dirty="0"/>
          </a:p>
        </p:txBody>
      </p:sp>
      <p:grpSp>
        <p:nvGrpSpPr>
          <p:cNvPr id="7" name="図形グループ 6"/>
          <p:cNvGrpSpPr/>
          <p:nvPr/>
        </p:nvGrpSpPr>
        <p:grpSpPr>
          <a:xfrm>
            <a:off x="6397130" y="3169879"/>
            <a:ext cx="1980849" cy="1271399"/>
            <a:chOff x="1149927" y="3532188"/>
            <a:chExt cx="4019550" cy="2647950"/>
          </a:xfrm>
        </p:grpSpPr>
        <p:sp>
          <p:nvSpPr>
            <p:cNvPr id="8" name="正方形/長方形 7"/>
            <p:cNvSpPr/>
            <p:nvPr/>
          </p:nvSpPr>
          <p:spPr>
            <a:xfrm>
              <a:off x="1149927" y="3532188"/>
              <a:ext cx="4019550" cy="264795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kumimoji="1" lang="ja-JP" altLang="en-US" dirty="0"/>
            </a:p>
          </p:txBody>
        </p:sp>
        <p:sp>
          <p:nvSpPr>
            <p:cNvPr id="9" name="四角形: 角を丸くする 5"/>
            <p:cNvSpPr/>
            <p:nvPr/>
          </p:nvSpPr>
          <p:spPr>
            <a:xfrm>
              <a:off x="1514475" y="3733007"/>
              <a:ext cx="914400" cy="914400"/>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0" name="四角形: 角を丸くする 6"/>
            <p:cNvSpPr/>
            <p:nvPr/>
          </p:nvSpPr>
          <p:spPr>
            <a:xfrm>
              <a:off x="2733675" y="3733007"/>
              <a:ext cx="914400" cy="914400"/>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1" name="四角形: 角を丸くする 7"/>
            <p:cNvSpPr/>
            <p:nvPr/>
          </p:nvSpPr>
          <p:spPr>
            <a:xfrm>
              <a:off x="3903951" y="3733007"/>
              <a:ext cx="914400" cy="914400"/>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2" name="四角形: 角を丸くする 8"/>
            <p:cNvSpPr/>
            <p:nvPr/>
          </p:nvSpPr>
          <p:spPr>
            <a:xfrm>
              <a:off x="1514475" y="4809334"/>
              <a:ext cx="914400" cy="914400"/>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3" name="四角形: 角を丸くする 9"/>
            <p:cNvSpPr/>
            <p:nvPr/>
          </p:nvSpPr>
          <p:spPr>
            <a:xfrm>
              <a:off x="2728263" y="4809334"/>
              <a:ext cx="914400" cy="914400"/>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4" name="四角形: 角を丸くする 10"/>
            <p:cNvSpPr/>
            <p:nvPr/>
          </p:nvSpPr>
          <p:spPr>
            <a:xfrm>
              <a:off x="3903951" y="4809334"/>
              <a:ext cx="914400" cy="914400"/>
            </a:xfrm>
            <a:prstGeom prst="roundRect">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grpSp>
      <p:sp>
        <p:nvSpPr>
          <p:cNvPr id="17" name="ホームベース 16"/>
          <p:cNvSpPr/>
          <p:nvPr/>
        </p:nvSpPr>
        <p:spPr>
          <a:xfrm>
            <a:off x="377202" y="2989465"/>
            <a:ext cx="1546528" cy="556638"/>
          </a:xfrm>
          <a:prstGeom prst="homePlate">
            <a:avLst/>
          </a:prstGeom>
          <a:solidFill>
            <a:schemeClr val="accent1"/>
          </a:solidFill>
          <a:ln>
            <a:solidFill>
              <a:srgbClr val="4472C4"/>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2400" b="1" dirty="0"/>
              <a:t>CPU</a:t>
            </a:r>
            <a:endParaRPr kumimoji="1" lang="ja-JP" altLang="en-US" sz="2400" b="1" dirty="0"/>
          </a:p>
        </p:txBody>
      </p:sp>
      <p:sp>
        <p:nvSpPr>
          <p:cNvPr id="18" name="正方形/長方形 17"/>
          <p:cNvSpPr/>
          <p:nvPr/>
        </p:nvSpPr>
        <p:spPr>
          <a:xfrm>
            <a:off x="377203" y="2975179"/>
            <a:ext cx="8222998" cy="1551761"/>
          </a:xfrm>
          <a:prstGeom prst="rect">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857908" y="3194328"/>
            <a:ext cx="4498592" cy="1200329"/>
          </a:xfrm>
          <a:prstGeom prst="rect">
            <a:avLst/>
          </a:prstGeom>
          <a:noFill/>
        </p:spPr>
        <p:txBody>
          <a:bodyPr wrap="square" rtlCol="0">
            <a:spAutoFit/>
          </a:bodyPr>
          <a:lstStyle/>
          <a:p>
            <a:r>
              <a:rPr lang="ja-JP" altLang="en-US" sz="3600" dirty="0"/>
              <a:t>高性能で少数</a:t>
            </a:r>
            <a:endParaRPr lang="en-US" altLang="ja-JP" sz="3600" dirty="0"/>
          </a:p>
          <a:p>
            <a:r>
              <a:rPr lang="ja-JP" altLang="en-US" sz="3600" dirty="0"/>
              <a:t>複雑な計算が得意</a:t>
            </a:r>
            <a:endParaRPr kumimoji="1" lang="en-US" altLang="ja-JP" sz="3600" dirty="0"/>
          </a:p>
        </p:txBody>
      </p:sp>
      <p:sp>
        <p:nvSpPr>
          <p:cNvPr id="20" name="ホームベース 19"/>
          <p:cNvSpPr/>
          <p:nvPr/>
        </p:nvSpPr>
        <p:spPr>
          <a:xfrm>
            <a:off x="374371" y="4765624"/>
            <a:ext cx="1225937" cy="483280"/>
          </a:xfrm>
          <a:prstGeom prst="homePlat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ja-JP" sz="2400" b="1" dirty="0"/>
              <a:t>GPU</a:t>
            </a:r>
            <a:endParaRPr kumimoji="1" lang="ja-JP" altLang="en-US" sz="2400" b="1" dirty="0"/>
          </a:p>
        </p:txBody>
      </p:sp>
      <p:sp>
        <p:nvSpPr>
          <p:cNvPr id="21" name="正方形/長方形 20"/>
          <p:cNvSpPr/>
          <p:nvPr/>
        </p:nvSpPr>
        <p:spPr>
          <a:xfrm>
            <a:off x="369565" y="4756573"/>
            <a:ext cx="8222998" cy="1620371"/>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954264" y="5002913"/>
            <a:ext cx="5262979" cy="1200329"/>
          </a:xfrm>
          <a:prstGeom prst="rect">
            <a:avLst/>
          </a:prstGeom>
          <a:noFill/>
        </p:spPr>
        <p:txBody>
          <a:bodyPr wrap="none" rtlCol="0">
            <a:spAutoFit/>
          </a:bodyPr>
          <a:lstStyle/>
          <a:p>
            <a:r>
              <a:rPr lang="ja-JP" altLang="en-US" sz="3600" dirty="0"/>
              <a:t>　　低性能で多数</a:t>
            </a:r>
            <a:endParaRPr lang="en-US" altLang="ja-JP" sz="3600" dirty="0"/>
          </a:p>
          <a:p>
            <a:r>
              <a:rPr lang="ja-JP" altLang="en-US" sz="3600" dirty="0"/>
              <a:t>大量の簡単な計算が得意</a:t>
            </a:r>
            <a:endParaRPr lang="en-US" altLang="ja-JP" sz="3600" dirty="0"/>
          </a:p>
        </p:txBody>
      </p:sp>
      <p:grpSp>
        <p:nvGrpSpPr>
          <p:cNvPr id="26" name="図形グループ 25"/>
          <p:cNvGrpSpPr/>
          <p:nvPr/>
        </p:nvGrpSpPr>
        <p:grpSpPr>
          <a:xfrm>
            <a:off x="6407318" y="4941649"/>
            <a:ext cx="1970661" cy="1371472"/>
            <a:chOff x="6740354" y="3400425"/>
            <a:chExt cx="4019550" cy="2754065"/>
          </a:xfrm>
        </p:grpSpPr>
        <p:sp>
          <p:nvSpPr>
            <p:cNvPr id="27" name="正方形/長方形 26"/>
            <p:cNvSpPr/>
            <p:nvPr/>
          </p:nvSpPr>
          <p:spPr>
            <a:xfrm>
              <a:off x="6740354" y="3400425"/>
              <a:ext cx="4019550" cy="275406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28" name="グループ化 133"/>
            <p:cNvGrpSpPr/>
            <p:nvPr/>
          </p:nvGrpSpPr>
          <p:grpSpPr>
            <a:xfrm>
              <a:off x="6998277" y="3532188"/>
              <a:ext cx="3622098" cy="2191546"/>
              <a:chOff x="6541077" y="3532188"/>
              <a:chExt cx="4259214" cy="2647950"/>
            </a:xfrm>
          </p:grpSpPr>
          <p:grpSp>
            <p:nvGrpSpPr>
              <p:cNvPr id="29" name="グループ化 40"/>
              <p:cNvGrpSpPr/>
              <p:nvPr/>
            </p:nvGrpSpPr>
            <p:grpSpPr>
              <a:xfrm>
                <a:off x="6541077" y="3532188"/>
                <a:ext cx="2059998" cy="1277146"/>
                <a:chOff x="6541077" y="3532188"/>
                <a:chExt cx="4019550" cy="2647950"/>
              </a:xfrm>
            </p:grpSpPr>
            <p:sp>
              <p:nvSpPr>
                <p:cNvPr id="120" name="正方形/長方形 119"/>
                <p:cNvSpPr/>
                <p:nvPr/>
              </p:nvSpPr>
              <p:spPr>
                <a:xfrm>
                  <a:off x="6541077" y="3532188"/>
                  <a:ext cx="4019550" cy="2647950"/>
                </a:xfrm>
                <a:prstGeom prst="rect">
                  <a:avLst/>
                </a:prstGeom>
                <a:gradFill>
                  <a:gsLst>
                    <a:gs pos="100000">
                      <a:schemeClr val="accent4">
                        <a:lumMod val="75000"/>
                      </a:schemeClr>
                    </a:gs>
                    <a:gs pos="100000">
                      <a:schemeClr val="accent1">
                        <a:shade val="78000"/>
                        <a:satMod val="120000"/>
                        <a:lumMod val="99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121" name="グループ化 18"/>
                <p:cNvGrpSpPr/>
                <p:nvPr/>
              </p:nvGrpSpPr>
              <p:grpSpPr>
                <a:xfrm>
                  <a:off x="6794139" y="3733008"/>
                  <a:ext cx="1435461" cy="914400"/>
                  <a:chOff x="6794139" y="3733007"/>
                  <a:chExt cx="3303876" cy="1990727"/>
                </a:xfrm>
              </p:grpSpPr>
              <p:sp>
                <p:nvSpPr>
                  <p:cNvPr id="143" name="四角形: 角を丸くする 12"/>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4" name="四角形: 角を丸くする 13"/>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5" name="四角形: 角を丸くする 14"/>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6" name="四角形: 角を丸くする 15"/>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7" name="四角形: 角を丸くする 16"/>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8" name="四角形: 角を丸くする 17"/>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122" name="グループ化 19"/>
                <p:cNvGrpSpPr/>
                <p:nvPr/>
              </p:nvGrpSpPr>
              <p:grpSpPr>
                <a:xfrm>
                  <a:off x="8677383" y="3733007"/>
                  <a:ext cx="1435461" cy="914400"/>
                  <a:chOff x="6794139" y="3733007"/>
                  <a:chExt cx="3303876" cy="1990727"/>
                </a:xfrm>
              </p:grpSpPr>
              <p:sp>
                <p:nvSpPr>
                  <p:cNvPr id="137" name="四角形: 角を丸くする 20"/>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8" name="四角形: 角を丸くする 21"/>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9" name="四角形: 角を丸くする 22"/>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0" name="四角形: 角を丸くする 23"/>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1" name="四角形: 角を丸くする 24"/>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2" name="四角形: 角を丸くする 25"/>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123" name="グループ化 26"/>
                <p:cNvGrpSpPr/>
                <p:nvPr/>
              </p:nvGrpSpPr>
              <p:grpSpPr>
                <a:xfrm>
                  <a:off x="6794139" y="4779966"/>
                  <a:ext cx="1435461" cy="914400"/>
                  <a:chOff x="6794139" y="3733007"/>
                  <a:chExt cx="3303876" cy="1990727"/>
                </a:xfrm>
              </p:grpSpPr>
              <p:sp>
                <p:nvSpPr>
                  <p:cNvPr id="131" name="四角形: 角を丸くする 27"/>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2" name="四角形: 角を丸くする 28"/>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3" name="四角形: 角を丸くする 29"/>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4" name="四角形: 角を丸くする 30"/>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5" name="四角形: 角を丸くする 31"/>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6" name="四角形: 角を丸くする 32"/>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124" name="グループ化 33"/>
                <p:cNvGrpSpPr/>
                <p:nvPr/>
              </p:nvGrpSpPr>
              <p:grpSpPr>
                <a:xfrm>
                  <a:off x="8685659" y="4779966"/>
                  <a:ext cx="1435461" cy="914400"/>
                  <a:chOff x="6794139" y="3733007"/>
                  <a:chExt cx="3303876" cy="1990727"/>
                </a:xfrm>
              </p:grpSpPr>
              <p:sp>
                <p:nvSpPr>
                  <p:cNvPr id="125" name="四角形: 角を丸くする 34"/>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26" name="四角形: 角を丸くする 35"/>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27" name="四角形: 角を丸くする 36"/>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28" name="四角形: 角を丸くする 37"/>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29" name="四角形: 角を丸くする 38"/>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0" name="四角形: 角を丸くする 39"/>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grpSp>
            <p:nvGrpSpPr>
              <p:cNvPr id="30" name="グループ化 43"/>
              <p:cNvGrpSpPr/>
              <p:nvPr/>
            </p:nvGrpSpPr>
            <p:grpSpPr>
              <a:xfrm>
                <a:off x="8740293" y="3532188"/>
                <a:ext cx="2059998" cy="1277146"/>
                <a:chOff x="6541077" y="3532188"/>
                <a:chExt cx="4019550" cy="2647950"/>
              </a:xfrm>
            </p:grpSpPr>
            <p:sp>
              <p:nvSpPr>
                <p:cNvPr id="91" name="正方形/長方形 90"/>
                <p:cNvSpPr/>
                <p:nvPr/>
              </p:nvSpPr>
              <p:spPr>
                <a:xfrm>
                  <a:off x="6541077" y="3532188"/>
                  <a:ext cx="4019550" cy="2647950"/>
                </a:xfrm>
                <a:prstGeom prst="rect">
                  <a:avLst/>
                </a:prstGeom>
                <a:gradFill>
                  <a:gsLst>
                    <a:gs pos="100000">
                      <a:schemeClr val="accent4">
                        <a:lumMod val="75000"/>
                      </a:schemeClr>
                    </a:gs>
                    <a:gs pos="100000">
                      <a:schemeClr val="accent1">
                        <a:shade val="78000"/>
                        <a:satMod val="120000"/>
                        <a:lumMod val="99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92" name="グループ化 45"/>
                <p:cNvGrpSpPr/>
                <p:nvPr/>
              </p:nvGrpSpPr>
              <p:grpSpPr>
                <a:xfrm>
                  <a:off x="6794139" y="3733008"/>
                  <a:ext cx="1435461" cy="914400"/>
                  <a:chOff x="6794139" y="3733007"/>
                  <a:chExt cx="3303876" cy="1990727"/>
                </a:xfrm>
              </p:grpSpPr>
              <p:sp>
                <p:nvSpPr>
                  <p:cNvPr id="114" name="四角形: 角を丸くする 67"/>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5" name="四角形: 角を丸くする 68"/>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6" name="四角形: 角を丸くする 69"/>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7" name="四角形: 角を丸くする 70"/>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8" name="四角形: 角を丸くする 71"/>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9" name="四角形: 角を丸くする 72"/>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93" name="グループ化 46"/>
                <p:cNvGrpSpPr/>
                <p:nvPr/>
              </p:nvGrpSpPr>
              <p:grpSpPr>
                <a:xfrm>
                  <a:off x="8677383" y="3733007"/>
                  <a:ext cx="1435461" cy="914400"/>
                  <a:chOff x="6794139" y="3733007"/>
                  <a:chExt cx="3303876" cy="1990727"/>
                </a:xfrm>
              </p:grpSpPr>
              <p:sp>
                <p:nvSpPr>
                  <p:cNvPr id="108" name="四角形: 角を丸くする 61"/>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9" name="四角形: 角を丸くする 62"/>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0" name="四角形: 角を丸くする 63"/>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1" name="四角形: 角を丸くする 64"/>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2" name="四角形: 角を丸くする 65"/>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3" name="四角形: 角を丸くする 66"/>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94" name="グループ化 47"/>
                <p:cNvGrpSpPr/>
                <p:nvPr/>
              </p:nvGrpSpPr>
              <p:grpSpPr>
                <a:xfrm>
                  <a:off x="6794139" y="4779966"/>
                  <a:ext cx="1435461" cy="914400"/>
                  <a:chOff x="6794139" y="3733007"/>
                  <a:chExt cx="3303876" cy="1990727"/>
                </a:xfrm>
              </p:grpSpPr>
              <p:sp>
                <p:nvSpPr>
                  <p:cNvPr id="102" name="四角形: 角を丸くする 55"/>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3" name="四角形: 角を丸くする 56"/>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4" name="四角形: 角を丸くする 57"/>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5" name="四角形: 角を丸くする 58"/>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6" name="四角形: 角を丸くする 59"/>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7" name="四角形: 角を丸くする 60"/>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95" name="グループ化 48"/>
                <p:cNvGrpSpPr/>
                <p:nvPr/>
              </p:nvGrpSpPr>
              <p:grpSpPr>
                <a:xfrm>
                  <a:off x="8685659" y="4779966"/>
                  <a:ext cx="1435461" cy="914400"/>
                  <a:chOff x="6794139" y="3733007"/>
                  <a:chExt cx="3303876" cy="1990727"/>
                </a:xfrm>
              </p:grpSpPr>
              <p:sp>
                <p:nvSpPr>
                  <p:cNvPr id="96" name="四角形: 角を丸くする 49"/>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97" name="四角形: 角を丸くする 50"/>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98" name="四角形: 角を丸くする 51"/>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99" name="四角形: 角を丸くする 52"/>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0" name="四角形: 角を丸くする 53"/>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1" name="四角形: 角を丸くする 54"/>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grpSp>
            <p:nvGrpSpPr>
              <p:cNvPr id="31" name="グループ化 73"/>
              <p:cNvGrpSpPr/>
              <p:nvPr/>
            </p:nvGrpSpPr>
            <p:grpSpPr>
              <a:xfrm>
                <a:off x="6556764" y="4902992"/>
                <a:ext cx="2059998" cy="1277146"/>
                <a:chOff x="6541077" y="3532188"/>
                <a:chExt cx="4019550" cy="2647950"/>
              </a:xfrm>
            </p:grpSpPr>
            <p:sp>
              <p:nvSpPr>
                <p:cNvPr id="62" name="正方形/長方形 61"/>
                <p:cNvSpPr/>
                <p:nvPr/>
              </p:nvSpPr>
              <p:spPr>
                <a:xfrm>
                  <a:off x="6541077" y="3532188"/>
                  <a:ext cx="4019550" cy="2647950"/>
                </a:xfrm>
                <a:prstGeom prst="rect">
                  <a:avLst/>
                </a:prstGeom>
                <a:gradFill>
                  <a:gsLst>
                    <a:gs pos="100000">
                      <a:schemeClr val="accent4">
                        <a:lumMod val="75000"/>
                      </a:schemeClr>
                    </a:gs>
                    <a:gs pos="100000">
                      <a:schemeClr val="accent1">
                        <a:shade val="78000"/>
                        <a:satMod val="120000"/>
                        <a:lumMod val="99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63" name="グループ化 75"/>
                <p:cNvGrpSpPr/>
                <p:nvPr/>
              </p:nvGrpSpPr>
              <p:grpSpPr>
                <a:xfrm>
                  <a:off x="6794139" y="3733008"/>
                  <a:ext cx="1435461" cy="914400"/>
                  <a:chOff x="6794139" y="3733007"/>
                  <a:chExt cx="3303876" cy="1990727"/>
                </a:xfrm>
              </p:grpSpPr>
              <p:sp>
                <p:nvSpPr>
                  <p:cNvPr id="85" name="四角形: 角を丸くする 97"/>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6" name="四角形: 角を丸くする 98"/>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7" name="四角形: 角を丸くする 99"/>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8" name="四角形: 角を丸くする 100"/>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9" name="四角形: 角を丸くする 101"/>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90" name="四角形: 角を丸くする 102"/>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64" name="グループ化 76"/>
                <p:cNvGrpSpPr/>
                <p:nvPr/>
              </p:nvGrpSpPr>
              <p:grpSpPr>
                <a:xfrm>
                  <a:off x="8677383" y="3733007"/>
                  <a:ext cx="1435461" cy="914400"/>
                  <a:chOff x="6794139" y="3733007"/>
                  <a:chExt cx="3303876" cy="1990727"/>
                </a:xfrm>
              </p:grpSpPr>
              <p:sp>
                <p:nvSpPr>
                  <p:cNvPr id="79" name="四角形: 角を丸くする 91"/>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0" name="四角形: 角を丸くする 92"/>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1" name="四角形: 角を丸くする 93"/>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2" name="四角形: 角を丸くする 94"/>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3" name="四角形: 角を丸くする 95"/>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4" name="四角形: 角を丸くする 96"/>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65" name="グループ化 77"/>
                <p:cNvGrpSpPr/>
                <p:nvPr/>
              </p:nvGrpSpPr>
              <p:grpSpPr>
                <a:xfrm>
                  <a:off x="6794139" y="4779966"/>
                  <a:ext cx="1435461" cy="914400"/>
                  <a:chOff x="6794139" y="3733007"/>
                  <a:chExt cx="3303876" cy="1990727"/>
                </a:xfrm>
              </p:grpSpPr>
              <p:sp>
                <p:nvSpPr>
                  <p:cNvPr id="73" name="四角形: 角を丸くする 85"/>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4" name="四角形: 角を丸くする 86"/>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5" name="四角形: 角を丸くする 87"/>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6" name="四角形: 角を丸くする 88"/>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7" name="四角形: 角を丸くする 89"/>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8" name="四角形: 角を丸くする 90"/>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66" name="グループ化 78"/>
                <p:cNvGrpSpPr/>
                <p:nvPr/>
              </p:nvGrpSpPr>
              <p:grpSpPr>
                <a:xfrm>
                  <a:off x="8685659" y="4779966"/>
                  <a:ext cx="1435461" cy="914400"/>
                  <a:chOff x="6794139" y="3733007"/>
                  <a:chExt cx="3303876" cy="1990727"/>
                </a:xfrm>
              </p:grpSpPr>
              <p:sp>
                <p:nvSpPr>
                  <p:cNvPr id="67" name="四角形: 角を丸くする 79"/>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68" name="四角形: 角を丸くする 80"/>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69" name="四角形: 角を丸くする 81"/>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0" name="四角形: 角を丸くする 82"/>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1" name="四角形: 角を丸くする 83"/>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2" name="四角形: 角を丸くする 84"/>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grpSp>
            <p:nvGrpSpPr>
              <p:cNvPr id="32" name="グループ化 103"/>
              <p:cNvGrpSpPr/>
              <p:nvPr/>
            </p:nvGrpSpPr>
            <p:grpSpPr>
              <a:xfrm>
                <a:off x="8740293" y="4902754"/>
                <a:ext cx="2059998" cy="1277146"/>
                <a:chOff x="6541077" y="3532188"/>
                <a:chExt cx="4019550" cy="2647950"/>
              </a:xfrm>
            </p:grpSpPr>
            <p:sp>
              <p:nvSpPr>
                <p:cNvPr id="33" name="正方形/長方形 32"/>
                <p:cNvSpPr/>
                <p:nvPr/>
              </p:nvSpPr>
              <p:spPr>
                <a:xfrm>
                  <a:off x="6541077" y="3532188"/>
                  <a:ext cx="4019550" cy="2647950"/>
                </a:xfrm>
                <a:prstGeom prst="rect">
                  <a:avLst/>
                </a:prstGeom>
                <a:gradFill>
                  <a:gsLst>
                    <a:gs pos="100000">
                      <a:schemeClr val="accent4">
                        <a:lumMod val="75000"/>
                      </a:schemeClr>
                    </a:gs>
                    <a:gs pos="100000">
                      <a:schemeClr val="accent1">
                        <a:shade val="78000"/>
                        <a:satMod val="120000"/>
                        <a:lumMod val="99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34" name="グループ化 105"/>
                <p:cNvGrpSpPr/>
                <p:nvPr/>
              </p:nvGrpSpPr>
              <p:grpSpPr>
                <a:xfrm>
                  <a:off x="6794139" y="3733008"/>
                  <a:ext cx="1435461" cy="914400"/>
                  <a:chOff x="6794139" y="3733007"/>
                  <a:chExt cx="3303876" cy="1990727"/>
                </a:xfrm>
              </p:grpSpPr>
              <p:sp>
                <p:nvSpPr>
                  <p:cNvPr id="56" name="四角形: 角を丸くする 127"/>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57" name="四角形: 角を丸くする 128"/>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58" name="四角形: 角を丸くする 129"/>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59" name="四角形: 角を丸くする 130"/>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60" name="四角形: 角を丸くする 131"/>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61" name="四角形: 角を丸くする 132"/>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35" name="グループ化 106"/>
                <p:cNvGrpSpPr/>
                <p:nvPr/>
              </p:nvGrpSpPr>
              <p:grpSpPr>
                <a:xfrm>
                  <a:off x="8677383" y="3733007"/>
                  <a:ext cx="1435461" cy="914400"/>
                  <a:chOff x="6794139" y="3733007"/>
                  <a:chExt cx="3303876" cy="1990727"/>
                </a:xfrm>
              </p:grpSpPr>
              <p:sp>
                <p:nvSpPr>
                  <p:cNvPr id="50" name="四角形: 角を丸くする 121"/>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51" name="四角形: 角を丸くする 122"/>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52" name="四角形: 角を丸くする 123"/>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53" name="四角形: 角を丸くする 124"/>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54" name="四角形: 角を丸くする 125"/>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55" name="四角形: 角を丸くする 126"/>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36" name="グループ化 107"/>
                <p:cNvGrpSpPr/>
                <p:nvPr/>
              </p:nvGrpSpPr>
              <p:grpSpPr>
                <a:xfrm>
                  <a:off x="6794139" y="4779966"/>
                  <a:ext cx="1435461" cy="914400"/>
                  <a:chOff x="6794139" y="3733007"/>
                  <a:chExt cx="3303876" cy="1990727"/>
                </a:xfrm>
              </p:grpSpPr>
              <p:sp>
                <p:nvSpPr>
                  <p:cNvPr id="44" name="四角形: 角を丸くする 115"/>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5" name="四角形: 角を丸くする 116"/>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6" name="四角形: 角を丸くする 117"/>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7" name="四角形: 角を丸くする 118"/>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8" name="四角形: 角を丸くする 119"/>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9" name="四角形: 角を丸くする 120"/>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37" name="グループ化 108"/>
                <p:cNvGrpSpPr/>
                <p:nvPr/>
              </p:nvGrpSpPr>
              <p:grpSpPr>
                <a:xfrm>
                  <a:off x="8685659" y="4779966"/>
                  <a:ext cx="1435461" cy="914400"/>
                  <a:chOff x="6794139" y="3733007"/>
                  <a:chExt cx="3303876" cy="1990727"/>
                </a:xfrm>
              </p:grpSpPr>
              <p:sp>
                <p:nvSpPr>
                  <p:cNvPr id="38" name="四角形: 角を丸くする 109"/>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39" name="四角形: 角を丸くする 110"/>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0" name="四角形: 角を丸くする 111"/>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1" name="四角形: 角を丸くする 112"/>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2" name="四角形: 角を丸くする 113"/>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3" name="四角形: 角を丸くする 114"/>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grpSp>
      </p:grpSp>
      <p:sp>
        <p:nvSpPr>
          <p:cNvPr id="155" name="スライド番号プレースホルダー 154"/>
          <p:cNvSpPr>
            <a:spLocks noGrp="1"/>
          </p:cNvSpPr>
          <p:nvPr>
            <p:ph type="sldNum" sz="quarter" idx="12"/>
          </p:nvPr>
        </p:nvSpPr>
        <p:spPr/>
        <p:txBody>
          <a:bodyPr/>
          <a:lstStyle/>
          <a:p>
            <a:fld id="{AA31B575-576A-460D-A78B-4DD9300BA0DA}" type="slidenum">
              <a:rPr kumimoji="1" lang="ja-JP" altLang="en-US" sz="1800" smtClean="0"/>
              <a:t>3</a:t>
            </a:fld>
            <a:endParaRPr kumimoji="1" lang="ja-JP" altLang="en-US" sz="1800" dirty="0"/>
          </a:p>
        </p:txBody>
      </p:sp>
      <p:sp>
        <p:nvSpPr>
          <p:cNvPr id="3" name="テキスト ボックス 2"/>
          <p:cNvSpPr txBox="1"/>
          <p:nvPr/>
        </p:nvSpPr>
        <p:spPr>
          <a:xfrm>
            <a:off x="954264" y="1671014"/>
            <a:ext cx="7957027" cy="954107"/>
          </a:xfrm>
          <a:prstGeom prst="rect">
            <a:avLst/>
          </a:prstGeom>
          <a:noFill/>
        </p:spPr>
        <p:txBody>
          <a:bodyPr wrap="square" rtlCol="0">
            <a:spAutoFit/>
          </a:bodyPr>
          <a:lstStyle/>
          <a:p>
            <a:r>
              <a:rPr kumimoji="1" lang="ja-JP" altLang="en-US" sz="2800" dirty="0"/>
              <a:t>グラフィックボード</a:t>
            </a:r>
            <a:r>
              <a:rPr kumimoji="1" lang="en-US" altLang="ja-JP" sz="2800" dirty="0"/>
              <a:t>(GPU)</a:t>
            </a:r>
            <a:r>
              <a:rPr kumimoji="1" lang="ja-JP" altLang="en-US" sz="2800" dirty="0"/>
              <a:t>の高い性能を活用し</a:t>
            </a:r>
            <a:endParaRPr kumimoji="1" lang="en-US" altLang="ja-JP" sz="2800" dirty="0"/>
          </a:p>
          <a:p>
            <a:r>
              <a:rPr lang="ja-JP" altLang="en-US" sz="2800" dirty="0"/>
              <a:t>科学計算</a:t>
            </a:r>
            <a:r>
              <a:rPr lang="en-US" altLang="ja-JP" sz="2800" dirty="0"/>
              <a:t>(General</a:t>
            </a:r>
            <a:r>
              <a:rPr lang="ja-JP" altLang="en-US" sz="2800" dirty="0"/>
              <a:t> </a:t>
            </a:r>
            <a:r>
              <a:rPr lang="en-US" altLang="ja-JP" sz="2800" dirty="0"/>
              <a:t>purpose)</a:t>
            </a:r>
            <a:r>
              <a:rPr lang="ja-JP" altLang="en-US" sz="2800" dirty="0"/>
              <a:t>に応用</a:t>
            </a:r>
            <a:r>
              <a:rPr lang="en-US" altLang="ja-JP" sz="2800" dirty="0"/>
              <a:t>(</a:t>
            </a:r>
            <a:r>
              <a:rPr lang="ja-JP" altLang="en-US" sz="2800" dirty="0"/>
              <a:t>＝</a:t>
            </a:r>
            <a:r>
              <a:rPr lang="en-US" altLang="ja-JP" sz="2800" dirty="0"/>
              <a:t>GPGPU)</a:t>
            </a:r>
            <a:endParaRPr kumimoji="1" lang="ja-JP" altLang="en-US" sz="2800" dirty="0"/>
          </a:p>
        </p:txBody>
      </p:sp>
      <p:sp>
        <p:nvSpPr>
          <p:cNvPr id="149" name="ホームベース 33">
            <a:extLst>
              <a:ext uri="{FF2B5EF4-FFF2-40B4-BE49-F238E27FC236}">
                <a16:creationId xmlns:a16="http://schemas.microsoft.com/office/drawing/2014/main" id="{4B4AE76D-7852-4E61-A1F0-6EE06A66E6BF}"/>
              </a:ext>
            </a:extLst>
          </p:cNvPr>
          <p:cNvSpPr/>
          <p:nvPr/>
        </p:nvSpPr>
        <p:spPr>
          <a:xfrm>
            <a:off x="279740" y="1171057"/>
            <a:ext cx="1349047" cy="561967"/>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sz="2400" b="1" dirty="0"/>
              <a:t>What?</a:t>
            </a:r>
            <a:endParaRPr kumimoji="1" lang="ja-JP" altLang="en-US" sz="2400" b="1" dirty="0"/>
          </a:p>
        </p:txBody>
      </p:sp>
    </p:spTree>
    <p:extLst>
      <p:ext uri="{BB962C8B-B14F-4D97-AF65-F5344CB8AC3E}">
        <p14:creationId xmlns:p14="http://schemas.microsoft.com/office/powerpoint/2010/main" val="395945660"/>
      </p:ext>
    </p:extLst>
  </p:cSld>
  <p:clrMapOvr>
    <a:masterClrMapping/>
  </p:clrMapOvr>
  <mc:AlternateContent xmlns:mc="http://schemas.openxmlformats.org/markup-compatibility/2006" xmlns:p14="http://schemas.microsoft.com/office/powerpoint/2010/main">
    <mc:Choice Requires="p14">
      <p:transition spd="slow" p14:dur="2000" advTm="42886"/>
    </mc:Choice>
    <mc:Fallback xmlns="">
      <p:transition xmlns:p14="http://schemas.microsoft.com/office/powerpoint/2010/main" spd="slow" advTm="4288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9161" y="295037"/>
            <a:ext cx="7886700" cy="699133"/>
          </a:xfrm>
        </p:spPr>
        <p:txBody>
          <a:bodyPr/>
          <a:lstStyle/>
          <a:p>
            <a:r>
              <a:rPr kumimoji="1" lang="ja-JP" altLang="en-US" dirty="0"/>
              <a:t>手法</a:t>
            </a:r>
          </a:p>
        </p:txBody>
      </p:sp>
      <p:sp>
        <p:nvSpPr>
          <p:cNvPr id="48" name="スライド番号プレースホルダー 47"/>
          <p:cNvSpPr>
            <a:spLocks noGrp="1"/>
          </p:cNvSpPr>
          <p:nvPr>
            <p:ph type="sldNum" sz="quarter" idx="12"/>
          </p:nvPr>
        </p:nvSpPr>
        <p:spPr/>
        <p:txBody>
          <a:bodyPr/>
          <a:lstStyle/>
          <a:p>
            <a:fld id="{AA31B575-576A-460D-A78B-4DD9300BA0DA}" type="slidenum">
              <a:rPr kumimoji="1" lang="ja-JP" altLang="en-US" sz="1800" smtClean="0"/>
              <a:t>4</a:t>
            </a:fld>
            <a:endParaRPr kumimoji="1" lang="ja-JP" altLang="en-US" sz="1800" dirty="0"/>
          </a:p>
        </p:txBody>
      </p:sp>
      <p:sp>
        <p:nvSpPr>
          <p:cNvPr id="35" name="正方形/長方形 34"/>
          <p:cNvSpPr/>
          <p:nvPr/>
        </p:nvSpPr>
        <p:spPr>
          <a:xfrm>
            <a:off x="731970" y="1141780"/>
            <a:ext cx="1800984" cy="458637"/>
          </a:xfrm>
          <a:prstGeom prst="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t>メインメモリ</a:t>
            </a:r>
          </a:p>
        </p:txBody>
      </p:sp>
      <p:sp>
        <p:nvSpPr>
          <p:cNvPr id="36" name="正方形/長方形 35"/>
          <p:cNvSpPr/>
          <p:nvPr/>
        </p:nvSpPr>
        <p:spPr>
          <a:xfrm>
            <a:off x="617165" y="2666340"/>
            <a:ext cx="2097005" cy="885131"/>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800" dirty="0"/>
              <a:t>GPU</a:t>
            </a:r>
            <a:r>
              <a:rPr kumimoji="1" lang="ja-JP" altLang="en-US" sz="2800" dirty="0"/>
              <a:t>メモリ</a:t>
            </a:r>
          </a:p>
        </p:txBody>
      </p:sp>
      <p:sp>
        <p:nvSpPr>
          <p:cNvPr id="38" name="下矢印 37"/>
          <p:cNvSpPr/>
          <p:nvPr/>
        </p:nvSpPr>
        <p:spPr>
          <a:xfrm>
            <a:off x="1040936" y="1708163"/>
            <a:ext cx="591526" cy="8534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上矢印 38"/>
          <p:cNvSpPr/>
          <p:nvPr/>
        </p:nvSpPr>
        <p:spPr>
          <a:xfrm>
            <a:off x="1750764" y="1708857"/>
            <a:ext cx="489466" cy="823104"/>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0" name="正方形/長方形 39"/>
          <p:cNvSpPr/>
          <p:nvPr/>
        </p:nvSpPr>
        <p:spPr>
          <a:xfrm>
            <a:off x="2979354" y="2665301"/>
            <a:ext cx="5637108" cy="3621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4400" b="1" dirty="0"/>
              <a:t>GPU</a:t>
            </a:r>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p:txBody>
      </p:sp>
      <p:sp>
        <p:nvSpPr>
          <p:cNvPr id="41" name="二方向矢印 40"/>
          <p:cNvSpPr/>
          <p:nvPr/>
        </p:nvSpPr>
        <p:spPr>
          <a:xfrm rot="5400000">
            <a:off x="978142" y="3984152"/>
            <a:ext cx="2089280" cy="1459145"/>
          </a:xfrm>
          <a:prstGeom prst="lef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44" name="下矢印吹き出し 43"/>
          <p:cNvSpPr/>
          <p:nvPr/>
        </p:nvSpPr>
        <p:spPr>
          <a:xfrm>
            <a:off x="5808199" y="994170"/>
            <a:ext cx="1299501" cy="1594758"/>
          </a:xfrm>
          <a:prstGeom prst="downArrowCallout">
            <a:avLst>
              <a:gd name="adj1" fmla="val 12500"/>
              <a:gd name="adj2" fmla="val 16667"/>
              <a:gd name="adj3" fmla="val 25000"/>
              <a:gd name="adj4" fmla="val 50958"/>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3600" b="1" dirty="0"/>
              <a:t>CPU</a:t>
            </a:r>
            <a:endParaRPr kumimoji="1" lang="ja-JP" altLang="en-US" sz="3600" b="1" dirty="0"/>
          </a:p>
        </p:txBody>
      </p:sp>
      <p:sp>
        <p:nvSpPr>
          <p:cNvPr id="45" name="角丸四角形吹き出し 44"/>
          <p:cNvSpPr/>
          <p:nvPr/>
        </p:nvSpPr>
        <p:spPr>
          <a:xfrm>
            <a:off x="2979354" y="928877"/>
            <a:ext cx="2766316" cy="881088"/>
          </a:xfrm>
          <a:prstGeom prst="wedgeRoundRectCallout">
            <a:avLst>
              <a:gd name="adj1" fmla="val -106769"/>
              <a:gd name="adj2" fmla="val 688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主記憶装置から</a:t>
            </a:r>
            <a:r>
              <a:rPr kumimoji="1" lang="en-US" altLang="ja-JP" sz="2400" dirty="0"/>
              <a:t>GPU</a:t>
            </a:r>
            <a:r>
              <a:rPr kumimoji="1" lang="ja-JP" altLang="en-US" sz="2400" dirty="0"/>
              <a:t>へデータ転送</a:t>
            </a:r>
          </a:p>
        </p:txBody>
      </p:sp>
      <p:sp>
        <p:nvSpPr>
          <p:cNvPr id="49" name="角丸四角形吹き出し 48"/>
          <p:cNvSpPr/>
          <p:nvPr/>
        </p:nvSpPr>
        <p:spPr>
          <a:xfrm>
            <a:off x="2893394" y="1930808"/>
            <a:ext cx="2073587" cy="585024"/>
          </a:xfrm>
          <a:prstGeom prst="wedgeRoundRectCallout">
            <a:avLst>
              <a:gd name="adj1" fmla="val -77066"/>
              <a:gd name="adj2" fmla="val -1169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結果を転送</a:t>
            </a:r>
          </a:p>
        </p:txBody>
      </p:sp>
      <p:sp>
        <p:nvSpPr>
          <p:cNvPr id="50" name="角丸四角形吹き出し 49"/>
          <p:cNvSpPr/>
          <p:nvPr/>
        </p:nvSpPr>
        <p:spPr>
          <a:xfrm>
            <a:off x="7419268" y="1096595"/>
            <a:ext cx="1517041" cy="708324"/>
          </a:xfrm>
          <a:prstGeom prst="wedgeRoundRectCallout">
            <a:avLst>
              <a:gd name="adj1" fmla="val -93394"/>
              <a:gd name="adj2" fmla="val 3159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計算制御</a:t>
            </a:r>
          </a:p>
        </p:txBody>
      </p:sp>
      <p:sp>
        <p:nvSpPr>
          <p:cNvPr id="52" name="テキスト ボックス 51"/>
          <p:cNvSpPr txBox="1"/>
          <p:nvPr/>
        </p:nvSpPr>
        <p:spPr>
          <a:xfrm>
            <a:off x="2622433" y="1111797"/>
            <a:ext cx="415498" cy="369332"/>
          </a:xfrm>
          <a:prstGeom prst="rect">
            <a:avLst/>
          </a:prstGeom>
          <a:noFill/>
        </p:spPr>
        <p:txBody>
          <a:bodyPr wrap="none" rtlCol="0">
            <a:spAutoFit/>
          </a:bodyPr>
          <a:lstStyle/>
          <a:p>
            <a:r>
              <a:rPr kumimoji="1" lang="ja-JP" altLang="en-US" b="1" dirty="0">
                <a:solidFill>
                  <a:srgbClr val="FF0000"/>
                </a:solidFill>
              </a:rPr>
              <a:t>①</a:t>
            </a:r>
          </a:p>
        </p:txBody>
      </p:sp>
      <p:sp>
        <p:nvSpPr>
          <p:cNvPr id="53" name="テキスト ボックス 52"/>
          <p:cNvSpPr txBox="1"/>
          <p:nvPr/>
        </p:nvSpPr>
        <p:spPr>
          <a:xfrm>
            <a:off x="7465387" y="757073"/>
            <a:ext cx="415498" cy="369332"/>
          </a:xfrm>
          <a:prstGeom prst="rect">
            <a:avLst/>
          </a:prstGeom>
          <a:noFill/>
        </p:spPr>
        <p:txBody>
          <a:bodyPr wrap="none" rtlCol="0">
            <a:spAutoFit/>
          </a:bodyPr>
          <a:lstStyle/>
          <a:p>
            <a:r>
              <a:rPr kumimoji="1" lang="ja-JP" altLang="en-US" b="1" dirty="0">
                <a:solidFill>
                  <a:srgbClr val="FF0000"/>
                </a:solidFill>
              </a:rPr>
              <a:t>②</a:t>
            </a:r>
          </a:p>
        </p:txBody>
      </p:sp>
      <p:sp>
        <p:nvSpPr>
          <p:cNvPr id="55" name="テキスト ボックス 54"/>
          <p:cNvSpPr txBox="1"/>
          <p:nvPr/>
        </p:nvSpPr>
        <p:spPr>
          <a:xfrm>
            <a:off x="2548597" y="2164079"/>
            <a:ext cx="415498" cy="369332"/>
          </a:xfrm>
          <a:prstGeom prst="rect">
            <a:avLst/>
          </a:prstGeom>
          <a:noFill/>
        </p:spPr>
        <p:txBody>
          <a:bodyPr wrap="none" rtlCol="0">
            <a:spAutoFit/>
          </a:bodyPr>
          <a:lstStyle/>
          <a:p>
            <a:r>
              <a:rPr kumimoji="1" lang="ja-JP" altLang="en-US" dirty="0">
                <a:solidFill>
                  <a:srgbClr val="FF0000"/>
                </a:solidFill>
              </a:rPr>
              <a:t>④</a:t>
            </a:r>
          </a:p>
        </p:txBody>
      </p:sp>
      <p:grpSp>
        <p:nvGrpSpPr>
          <p:cNvPr id="46" name="図形グループ 25">
            <a:extLst>
              <a:ext uri="{FF2B5EF4-FFF2-40B4-BE49-F238E27FC236}">
                <a16:creationId xmlns:a16="http://schemas.microsoft.com/office/drawing/2014/main" id="{739A7B8A-2118-40C9-A9D2-07B554902549}"/>
              </a:ext>
            </a:extLst>
          </p:cNvPr>
          <p:cNvGrpSpPr/>
          <p:nvPr/>
        </p:nvGrpSpPr>
        <p:grpSpPr>
          <a:xfrm>
            <a:off x="4389575" y="2805845"/>
            <a:ext cx="4184048" cy="3331186"/>
            <a:chOff x="6740354" y="3400425"/>
            <a:chExt cx="4019550" cy="2754065"/>
          </a:xfrm>
        </p:grpSpPr>
        <p:sp>
          <p:nvSpPr>
            <p:cNvPr id="47" name="正方形/長方形 46">
              <a:extLst>
                <a:ext uri="{FF2B5EF4-FFF2-40B4-BE49-F238E27FC236}">
                  <a16:creationId xmlns:a16="http://schemas.microsoft.com/office/drawing/2014/main" id="{5264E1F2-FB7A-4AA9-9F5E-58BB9A1E556B}"/>
                </a:ext>
              </a:extLst>
            </p:cNvPr>
            <p:cNvSpPr/>
            <p:nvPr/>
          </p:nvSpPr>
          <p:spPr>
            <a:xfrm>
              <a:off x="6740354" y="3400425"/>
              <a:ext cx="4019550" cy="275406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57" name="グループ化 133">
              <a:extLst>
                <a:ext uri="{FF2B5EF4-FFF2-40B4-BE49-F238E27FC236}">
                  <a16:creationId xmlns:a16="http://schemas.microsoft.com/office/drawing/2014/main" id="{0A97C2F5-EEFE-4781-8E13-7130A658EA4D}"/>
                </a:ext>
              </a:extLst>
            </p:cNvPr>
            <p:cNvGrpSpPr/>
            <p:nvPr/>
          </p:nvGrpSpPr>
          <p:grpSpPr>
            <a:xfrm>
              <a:off x="6998277" y="3532188"/>
              <a:ext cx="3622098" cy="2191546"/>
              <a:chOff x="6541077" y="3532188"/>
              <a:chExt cx="4259214" cy="2647950"/>
            </a:xfrm>
          </p:grpSpPr>
          <p:grpSp>
            <p:nvGrpSpPr>
              <p:cNvPr id="58" name="グループ化 40">
                <a:extLst>
                  <a:ext uri="{FF2B5EF4-FFF2-40B4-BE49-F238E27FC236}">
                    <a16:creationId xmlns:a16="http://schemas.microsoft.com/office/drawing/2014/main" id="{36C74E84-1522-4A08-B817-18AEEC2F1099}"/>
                  </a:ext>
                </a:extLst>
              </p:cNvPr>
              <p:cNvGrpSpPr/>
              <p:nvPr/>
            </p:nvGrpSpPr>
            <p:grpSpPr>
              <a:xfrm>
                <a:off x="6541077" y="3532188"/>
                <a:ext cx="2059998" cy="1277146"/>
                <a:chOff x="6541077" y="3532188"/>
                <a:chExt cx="4019550" cy="2647950"/>
              </a:xfrm>
            </p:grpSpPr>
            <p:sp>
              <p:nvSpPr>
                <p:cNvPr id="149" name="正方形/長方形 148">
                  <a:extLst>
                    <a:ext uri="{FF2B5EF4-FFF2-40B4-BE49-F238E27FC236}">
                      <a16:creationId xmlns:a16="http://schemas.microsoft.com/office/drawing/2014/main" id="{B0ED0FF7-BD89-47D2-8269-DF7CBEA37A1E}"/>
                    </a:ext>
                  </a:extLst>
                </p:cNvPr>
                <p:cNvSpPr/>
                <p:nvPr/>
              </p:nvSpPr>
              <p:spPr>
                <a:xfrm>
                  <a:off x="6541077" y="3532188"/>
                  <a:ext cx="4019550" cy="2647950"/>
                </a:xfrm>
                <a:prstGeom prst="rect">
                  <a:avLst/>
                </a:prstGeom>
                <a:gradFill>
                  <a:gsLst>
                    <a:gs pos="100000">
                      <a:schemeClr val="accent4">
                        <a:lumMod val="75000"/>
                      </a:schemeClr>
                    </a:gs>
                    <a:gs pos="100000">
                      <a:schemeClr val="accent1">
                        <a:shade val="78000"/>
                        <a:satMod val="120000"/>
                        <a:lumMod val="99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150" name="グループ化 18">
                  <a:extLst>
                    <a:ext uri="{FF2B5EF4-FFF2-40B4-BE49-F238E27FC236}">
                      <a16:creationId xmlns:a16="http://schemas.microsoft.com/office/drawing/2014/main" id="{03EF7FE7-6215-41C5-88D1-18215F3F6FBA}"/>
                    </a:ext>
                  </a:extLst>
                </p:cNvPr>
                <p:cNvGrpSpPr/>
                <p:nvPr/>
              </p:nvGrpSpPr>
              <p:grpSpPr>
                <a:xfrm>
                  <a:off x="6794139" y="3733008"/>
                  <a:ext cx="1435461" cy="914400"/>
                  <a:chOff x="6794139" y="3733007"/>
                  <a:chExt cx="3303876" cy="1990727"/>
                </a:xfrm>
              </p:grpSpPr>
              <p:sp>
                <p:nvSpPr>
                  <p:cNvPr id="172" name="四角形: 角を丸くする 12">
                    <a:extLst>
                      <a:ext uri="{FF2B5EF4-FFF2-40B4-BE49-F238E27FC236}">
                        <a16:creationId xmlns:a16="http://schemas.microsoft.com/office/drawing/2014/main" id="{399DBDC7-B36B-4186-9C9F-E56D20E6C3C2}"/>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3" name="四角形: 角を丸くする 13">
                    <a:extLst>
                      <a:ext uri="{FF2B5EF4-FFF2-40B4-BE49-F238E27FC236}">
                        <a16:creationId xmlns:a16="http://schemas.microsoft.com/office/drawing/2014/main" id="{B20D38B4-E23B-485D-99C0-C931D3BBBC85}"/>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4" name="四角形: 角を丸くする 14">
                    <a:extLst>
                      <a:ext uri="{FF2B5EF4-FFF2-40B4-BE49-F238E27FC236}">
                        <a16:creationId xmlns:a16="http://schemas.microsoft.com/office/drawing/2014/main" id="{AB6E91AC-2F58-4058-BAB6-5BFD8C254759}"/>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5" name="四角形: 角を丸くする 15">
                    <a:extLst>
                      <a:ext uri="{FF2B5EF4-FFF2-40B4-BE49-F238E27FC236}">
                        <a16:creationId xmlns:a16="http://schemas.microsoft.com/office/drawing/2014/main" id="{D0EB46F1-2601-45B0-A02F-3BE0064E1D10}"/>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6" name="四角形: 角を丸くする 16">
                    <a:extLst>
                      <a:ext uri="{FF2B5EF4-FFF2-40B4-BE49-F238E27FC236}">
                        <a16:creationId xmlns:a16="http://schemas.microsoft.com/office/drawing/2014/main" id="{5EC5A026-0541-413E-BDF4-1079F8098A07}"/>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7" name="四角形: 角を丸くする 17">
                    <a:extLst>
                      <a:ext uri="{FF2B5EF4-FFF2-40B4-BE49-F238E27FC236}">
                        <a16:creationId xmlns:a16="http://schemas.microsoft.com/office/drawing/2014/main" id="{E50FEE66-109F-4087-99AA-C4175265EB5E}"/>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151" name="グループ化 19">
                  <a:extLst>
                    <a:ext uri="{FF2B5EF4-FFF2-40B4-BE49-F238E27FC236}">
                      <a16:creationId xmlns:a16="http://schemas.microsoft.com/office/drawing/2014/main" id="{B61DD2EC-BA96-4C5D-8EF4-F78B0B682173}"/>
                    </a:ext>
                  </a:extLst>
                </p:cNvPr>
                <p:cNvGrpSpPr/>
                <p:nvPr/>
              </p:nvGrpSpPr>
              <p:grpSpPr>
                <a:xfrm>
                  <a:off x="8677383" y="3733007"/>
                  <a:ext cx="1435461" cy="914400"/>
                  <a:chOff x="6794139" y="3733007"/>
                  <a:chExt cx="3303876" cy="1990727"/>
                </a:xfrm>
              </p:grpSpPr>
              <p:sp>
                <p:nvSpPr>
                  <p:cNvPr id="166" name="四角形: 角を丸くする 20">
                    <a:extLst>
                      <a:ext uri="{FF2B5EF4-FFF2-40B4-BE49-F238E27FC236}">
                        <a16:creationId xmlns:a16="http://schemas.microsoft.com/office/drawing/2014/main" id="{D5186240-3CCC-47F0-9BCD-69434DFC6D34}"/>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67" name="四角形: 角を丸くする 21">
                    <a:extLst>
                      <a:ext uri="{FF2B5EF4-FFF2-40B4-BE49-F238E27FC236}">
                        <a16:creationId xmlns:a16="http://schemas.microsoft.com/office/drawing/2014/main" id="{7FAF6FBE-0124-4252-86D5-8F4D6DFF4307}"/>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68" name="四角形: 角を丸くする 22">
                    <a:extLst>
                      <a:ext uri="{FF2B5EF4-FFF2-40B4-BE49-F238E27FC236}">
                        <a16:creationId xmlns:a16="http://schemas.microsoft.com/office/drawing/2014/main" id="{BDE0D5EF-29A3-4C97-9119-246DFCAFB71B}"/>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69" name="四角形: 角を丸くする 23">
                    <a:extLst>
                      <a:ext uri="{FF2B5EF4-FFF2-40B4-BE49-F238E27FC236}">
                        <a16:creationId xmlns:a16="http://schemas.microsoft.com/office/drawing/2014/main" id="{D392717A-967B-4690-82C2-6406D0BE41EE}"/>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0" name="四角形: 角を丸くする 24">
                    <a:extLst>
                      <a:ext uri="{FF2B5EF4-FFF2-40B4-BE49-F238E27FC236}">
                        <a16:creationId xmlns:a16="http://schemas.microsoft.com/office/drawing/2014/main" id="{73934801-1D91-4E6D-9190-92896F9247EF}"/>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1" name="四角形: 角を丸くする 25">
                    <a:extLst>
                      <a:ext uri="{FF2B5EF4-FFF2-40B4-BE49-F238E27FC236}">
                        <a16:creationId xmlns:a16="http://schemas.microsoft.com/office/drawing/2014/main" id="{771F1530-4AFE-460C-A17E-E2782E569D45}"/>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152" name="グループ化 26">
                  <a:extLst>
                    <a:ext uri="{FF2B5EF4-FFF2-40B4-BE49-F238E27FC236}">
                      <a16:creationId xmlns:a16="http://schemas.microsoft.com/office/drawing/2014/main" id="{26B7467E-81E1-44E7-B00F-4F2A4396D9ED}"/>
                    </a:ext>
                  </a:extLst>
                </p:cNvPr>
                <p:cNvGrpSpPr/>
                <p:nvPr/>
              </p:nvGrpSpPr>
              <p:grpSpPr>
                <a:xfrm>
                  <a:off x="6794139" y="4779966"/>
                  <a:ext cx="1435461" cy="914400"/>
                  <a:chOff x="6794139" y="3733007"/>
                  <a:chExt cx="3303876" cy="1990727"/>
                </a:xfrm>
              </p:grpSpPr>
              <p:sp>
                <p:nvSpPr>
                  <p:cNvPr id="160" name="四角形: 角を丸くする 27">
                    <a:extLst>
                      <a:ext uri="{FF2B5EF4-FFF2-40B4-BE49-F238E27FC236}">
                        <a16:creationId xmlns:a16="http://schemas.microsoft.com/office/drawing/2014/main" id="{C54505A6-B291-4501-A4EB-C81DBD4D76FC}"/>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61" name="四角形: 角を丸くする 28">
                    <a:extLst>
                      <a:ext uri="{FF2B5EF4-FFF2-40B4-BE49-F238E27FC236}">
                        <a16:creationId xmlns:a16="http://schemas.microsoft.com/office/drawing/2014/main" id="{645E1F51-ACCD-483B-BDBB-2A0DD69FC9C6}"/>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62" name="四角形: 角を丸くする 29">
                    <a:extLst>
                      <a:ext uri="{FF2B5EF4-FFF2-40B4-BE49-F238E27FC236}">
                        <a16:creationId xmlns:a16="http://schemas.microsoft.com/office/drawing/2014/main" id="{81BCFD19-1B81-4492-AB4B-FC2034EDEE32}"/>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63" name="四角形: 角を丸くする 30">
                    <a:extLst>
                      <a:ext uri="{FF2B5EF4-FFF2-40B4-BE49-F238E27FC236}">
                        <a16:creationId xmlns:a16="http://schemas.microsoft.com/office/drawing/2014/main" id="{EA60FD40-5EAC-4045-9501-2017131D455A}"/>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64" name="四角形: 角を丸くする 31">
                    <a:extLst>
                      <a:ext uri="{FF2B5EF4-FFF2-40B4-BE49-F238E27FC236}">
                        <a16:creationId xmlns:a16="http://schemas.microsoft.com/office/drawing/2014/main" id="{7D1AB2D8-2354-4453-977A-9D6DB87C7C45}"/>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65" name="四角形: 角を丸くする 32">
                    <a:extLst>
                      <a:ext uri="{FF2B5EF4-FFF2-40B4-BE49-F238E27FC236}">
                        <a16:creationId xmlns:a16="http://schemas.microsoft.com/office/drawing/2014/main" id="{0C7FE943-A368-4B63-B5D0-95DB5D4BA0E8}"/>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153" name="グループ化 33">
                  <a:extLst>
                    <a:ext uri="{FF2B5EF4-FFF2-40B4-BE49-F238E27FC236}">
                      <a16:creationId xmlns:a16="http://schemas.microsoft.com/office/drawing/2014/main" id="{4A1AE0A1-A116-486A-9316-D8D437E13F1E}"/>
                    </a:ext>
                  </a:extLst>
                </p:cNvPr>
                <p:cNvGrpSpPr/>
                <p:nvPr/>
              </p:nvGrpSpPr>
              <p:grpSpPr>
                <a:xfrm>
                  <a:off x="8685659" y="4779966"/>
                  <a:ext cx="1435461" cy="914400"/>
                  <a:chOff x="6794139" y="3733007"/>
                  <a:chExt cx="3303876" cy="1990727"/>
                </a:xfrm>
              </p:grpSpPr>
              <p:sp>
                <p:nvSpPr>
                  <p:cNvPr id="154" name="四角形: 角を丸くする 34">
                    <a:extLst>
                      <a:ext uri="{FF2B5EF4-FFF2-40B4-BE49-F238E27FC236}">
                        <a16:creationId xmlns:a16="http://schemas.microsoft.com/office/drawing/2014/main" id="{B04D6CCC-04E0-40C8-AE01-B856EB987674}"/>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55" name="四角形: 角を丸くする 35">
                    <a:extLst>
                      <a:ext uri="{FF2B5EF4-FFF2-40B4-BE49-F238E27FC236}">
                        <a16:creationId xmlns:a16="http://schemas.microsoft.com/office/drawing/2014/main" id="{6F3F3508-C349-4B49-9C33-E5375A7FB096}"/>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56" name="四角形: 角を丸くする 36">
                    <a:extLst>
                      <a:ext uri="{FF2B5EF4-FFF2-40B4-BE49-F238E27FC236}">
                        <a16:creationId xmlns:a16="http://schemas.microsoft.com/office/drawing/2014/main" id="{61C8BC3D-907A-456C-A05D-1578B44BBA89}"/>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57" name="四角形: 角を丸くする 37">
                    <a:extLst>
                      <a:ext uri="{FF2B5EF4-FFF2-40B4-BE49-F238E27FC236}">
                        <a16:creationId xmlns:a16="http://schemas.microsoft.com/office/drawing/2014/main" id="{C5C6A9E5-EDEF-4637-A5D0-5D7DA082666E}"/>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58" name="四角形: 角を丸くする 38">
                    <a:extLst>
                      <a:ext uri="{FF2B5EF4-FFF2-40B4-BE49-F238E27FC236}">
                        <a16:creationId xmlns:a16="http://schemas.microsoft.com/office/drawing/2014/main" id="{986992C6-3230-4C52-B2AE-2D34553D2645}"/>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59" name="四角形: 角を丸くする 39">
                    <a:extLst>
                      <a:ext uri="{FF2B5EF4-FFF2-40B4-BE49-F238E27FC236}">
                        <a16:creationId xmlns:a16="http://schemas.microsoft.com/office/drawing/2014/main" id="{CD7B3233-0A38-4690-9EF7-588D0C2E341A}"/>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grpSp>
            <p:nvGrpSpPr>
              <p:cNvPr id="59" name="グループ化 43">
                <a:extLst>
                  <a:ext uri="{FF2B5EF4-FFF2-40B4-BE49-F238E27FC236}">
                    <a16:creationId xmlns:a16="http://schemas.microsoft.com/office/drawing/2014/main" id="{187D3DE8-43F9-40FD-874B-49C820419E11}"/>
                  </a:ext>
                </a:extLst>
              </p:cNvPr>
              <p:cNvGrpSpPr/>
              <p:nvPr/>
            </p:nvGrpSpPr>
            <p:grpSpPr>
              <a:xfrm>
                <a:off x="8740293" y="3532188"/>
                <a:ext cx="2059998" cy="1277146"/>
                <a:chOff x="6541077" y="3532188"/>
                <a:chExt cx="4019550" cy="2647950"/>
              </a:xfrm>
            </p:grpSpPr>
            <p:sp>
              <p:nvSpPr>
                <p:cNvPr id="120" name="正方形/長方形 119">
                  <a:extLst>
                    <a:ext uri="{FF2B5EF4-FFF2-40B4-BE49-F238E27FC236}">
                      <a16:creationId xmlns:a16="http://schemas.microsoft.com/office/drawing/2014/main" id="{640105C3-C5B1-4C37-BEBB-93B924675B7F}"/>
                    </a:ext>
                  </a:extLst>
                </p:cNvPr>
                <p:cNvSpPr/>
                <p:nvPr/>
              </p:nvSpPr>
              <p:spPr>
                <a:xfrm>
                  <a:off x="6541077" y="3532188"/>
                  <a:ext cx="4019550" cy="2647950"/>
                </a:xfrm>
                <a:prstGeom prst="rect">
                  <a:avLst/>
                </a:prstGeom>
                <a:gradFill>
                  <a:gsLst>
                    <a:gs pos="100000">
                      <a:schemeClr val="accent4">
                        <a:lumMod val="75000"/>
                      </a:schemeClr>
                    </a:gs>
                    <a:gs pos="100000">
                      <a:schemeClr val="accent1">
                        <a:shade val="78000"/>
                        <a:satMod val="120000"/>
                        <a:lumMod val="99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121" name="グループ化 45">
                  <a:extLst>
                    <a:ext uri="{FF2B5EF4-FFF2-40B4-BE49-F238E27FC236}">
                      <a16:creationId xmlns:a16="http://schemas.microsoft.com/office/drawing/2014/main" id="{BB9EFCD0-F00C-478E-BA9B-D0CB5579E0A9}"/>
                    </a:ext>
                  </a:extLst>
                </p:cNvPr>
                <p:cNvGrpSpPr/>
                <p:nvPr/>
              </p:nvGrpSpPr>
              <p:grpSpPr>
                <a:xfrm>
                  <a:off x="6794139" y="3733008"/>
                  <a:ext cx="1435461" cy="914400"/>
                  <a:chOff x="6794139" y="3733007"/>
                  <a:chExt cx="3303876" cy="1990727"/>
                </a:xfrm>
              </p:grpSpPr>
              <p:sp>
                <p:nvSpPr>
                  <p:cNvPr id="143" name="四角形: 角を丸くする 67">
                    <a:extLst>
                      <a:ext uri="{FF2B5EF4-FFF2-40B4-BE49-F238E27FC236}">
                        <a16:creationId xmlns:a16="http://schemas.microsoft.com/office/drawing/2014/main" id="{05FF9B85-3F02-4EF1-B1B7-88DEA0E84705}"/>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4" name="四角形: 角を丸くする 68">
                    <a:extLst>
                      <a:ext uri="{FF2B5EF4-FFF2-40B4-BE49-F238E27FC236}">
                        <a16:creationId xmlns:a16="http://schemas.microsoft.com/office/drawing/2014/main" id="{5D03B375-8D0E-4FCF-BBB7-25CC90E6CC68}"/>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5" name="四角形: 角を丸くする 69">
                    <a:extLst>
                      <a:ext uri="{FF2B5EF4-FFF2-40B4-BE49-F238E27FC236}">
                        <a16:creationId xmlns:a16="http://schemas.microsoft.com/office/drawing/2014/main" id="{4051F69D-242B-44CE-9889-3023FAD4EECC}"/>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6" name="四角形: 角を丸くする 70">
                    <a:extLst>
                      <a:ext uri="{FF2B5EF4-FFF2-40B4-BE49-F238E27FC236}">
                        <a16:creationId xmlns:a16="http://schemas.microsoft.com/office/drawing/2014/main" id="{0A1206F5-84BC-4B85-9732-12E35CF38DB4}"/>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7" name="四角形: 角を丸くする 71">
                    <a:extLst>
                      <a:ext uri="{FF2B5EF4-FFF2-40B4-BE49-F238E27FC236}">
                        <a16:creationId xmlns:a16="http://schemas.microsoft.com/office/drawing/2014/main" id="{B30705E6-55AB-46C5-903F-67B39A311723}"/>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8" name="四角形: 角を丸くする 72">
                    <a:extLst>
                      <a:ext uri="{FF2B5EF4-FFF2-40B4-BE49-F238E27FC236}">
                        <a16:creationId xmlns:a16="http://schemas.microsoft.com/office/drawing/2014/main" id="{16AD8A37-7C28-4C9D-8FC9-1F0AF02E1615}"/>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122" name="グループ化 46">
                  <a:extLst>
                    <a:ext uri="{FF2B5EF4-FFF2-40B4-BE49-F238E27FC236}">
                      <a16:creationId xmlns:a16="http://schemas.microsoft.com/office/drawing/2014/main" id="{32227B8F-79CE-4E9C-8D8E-D8A85D88F1FE}"/>
                    </a:ext>
                  </a:extLst>
                </p:cNvPr>
                <p:cNvGrpSpPr/>
                <p:nvPr/>
              </p:nvGrpSpPr>
              <p:grpSpPr>
                <a:xfrm>
                  <a:off x="8677383" y="3733007"/>
                  <a:ext cx="1435461" cy="914400"/>
                  <a:chOff x="6794139" y="3733007"/>
                  <a:chExt cx="3303876" cy="1990727"/>
                </a:xfrm>
              </p:grpSpPr>
              <p:sp>
                <p:nvSpPr>
                  <p:cNvPr id="137" name="四角形: 角を丸くする 61">
                    <a:extLst>
                      <a:ext uri="{FF2B5EF4-FFF2-40B4-BE49-F238E27FC236}">
                        <a16:creationId xmlns:a16="http://schemas.microsoft.com/office/drawing/2014/main" id="{11AFE62F-EDA9-405E-9E1C-EF11A0840A26}"/>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8" name="四角形: 角を丸くする 62">
                    <a:extLst>
                      <a:ext uri="{FF2B5EF4-FFF2-40B4-BE49-F238E27FC236}">
                        <a16:creationId xmlns:a16="http://schemas.microsoft.com/office/drawing/2014/main" id="{94FC91EE-2BB6-4F8B-A5BE-F4BA961315C8}"/>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9" name="四角形: 角を丸くする 63">
                    <a:extLst>
                      <a:ext uri="{FF2B5EF4-FFF2-40B4-BE49-F238E27FC236}">
                        <a16:creationId xmlns:a16="http://schemas.microsoft.com/office/drawing/2014/main" id="{2C6F19E3-9731-4F30-9723-0AE831975598}"/>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0" name="四角形: 角を丸くする 64">
                    <a:extLst>
                      <a:ext uri="{FF2B5EF4-FFF2-40B4-BE49-F238E27FC236}">
                        <a16:creationId xmlns:a16="http://schemas.microsoft.com/office/drawing/2014/main" id="{6F784C6B-29A8-4C48-9F5E-825571AF3A32}"/>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1" name="四角形: 角を丸くする 65">
                    <a:extLst>
                      <a:ext uri="{FF2B5EF4-FFF2-40B4-BE49-F238E27FC236}">
                        <a16:creationId xmlns:a16="http://schemas.microsoft.com/office/drawing/2014/main" id="{2E7D4E76-C10B-4C0E-9393-E3E1F29FB804}"/>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42" name="四角形: 角を丸くする 66">
                    <a:extLst>
                      <a:ext uri="{FF2B5EF4-FFF2-40B4-BE49-F238E27FC236}">
                        <a16:creationId xmlns:a16="http://schemas.microsoft.com/office/drawing/2014/main" id="{6DBEDC45-5E62-4642-A97D-B3DD0FC11CE7}"/>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123" name="グループ化 47">
                  <a:extLst>
                    <a:ext uri="{FF2B5EF4-FFF2-40B4-BE49-F238E27FC236}">
                      <a16:creationId xmlns:a16="http://schemas.microsoft.com/office/drawing/2014/main" id="{87D8C4B7-4D3A-48EE-A7DF-D024FB92B3AB}"/>
                    </a:ext>
                  </a:extLst>
                </p:cNvPr>
                <p:cNvGrpSpPr/>
                <p:nvPr/>
              </p:nvGrpSpPr>
              <p:grpSpPr>
                <a:xfrm>
                  <a:off x="6794139" y="4779966"/>
                  <a:ext cx="1435461" cy="914400"/>
                  <a:chOff x="6794139" y="3733007"/>
                  <a:chExt cx="3303876" cy="1990727"/>
                </a:xfrm>
              </p:grpSpPr>
              <p:sp>
                <p:nvSpPr>
                  <p:cNvPr id="131" name="四角形: 角を丸くする 55">
                    <a:extLst>
                      <a:ext uri="{FF2B5EF4-FFF2-40B4-BE49-F238E27FC236}">
                        <a16:creationId xmlns:a16="http://schemas.microsoft.com/office/drawing/2014/main" id="{BCE681A8-01F9-4684-BBE6-4583640F366E}"/>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2" name="四角形: 角を丸くする 56">
                    <a:extLst>
                      <a:ext uri="{FF2B5EF4-FFF2-40B4-BE49-F238E27FC236}">
                        <a16:creationId xmlns:a16="http://schemas.microsoft.com/office/drawing/2014/main" id="{D28686E4-BDE3-4CF8-A165-7658B6C4898E}"/>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3" name="四角形: 角を丸くする 57">
                    <a:extLst>
                      <a:ext uri="{FF2B5EF4-FFF2-40B4-BE49-F238E27FC236}">
                        <a16:creationId xmlns:a16="http://schemas.microsoft.com/office/drawing/2014/main" id="{22EDF844-E08B-4D6A-B670-8209AF2210F0}"/>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4" name="四角形: 角を丸くする 58">
                    <a:extLst>
                      <a:ext uri="{FF2B5EF4-FFF2-40B4-BE49-F238E27FC236}">
                        <a16:creationId xmlns:a16="http://schemas.microsoft.com/office/drawing/2014/main" id="{E2C14F81-DA47-481C-ABE3-37699A61C7B1}"/>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5" name="四角形: 角を丸くする 59">
                    <a:extLst>
                      <a:ext uri="{FF2B5EF4-FFF2-40B4-BE49-F238E27FC236}">
                        <a16:creationId xmlns:a16="http://schemas.microsoft.com/office/drawing/2014/main" id="{9A4F3478-81FA-4CC1-9F39-9EA42D7364DC}"/>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6" name="四角形: 角を丸くする 60">
                    <a:extLst>
                      <a:ext uri="{FF2B5EF4-FFF2-40B4-BE49-F238E27FC236}">
                        <a16:creationId xmlns:a16="http://schemas.microsoft.com/office/drawing/2014/main" id="{29291001-EE7D-486B-9413-599D509A51A6}"/>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124" name="グループ化 48">
                  <a:extLst>
                    <a:ext uri="{FF2B5EF4-FFF2-40B4-BE49-F238E27FC236}">
                      <a16:creationId xmlns:a16="http://schemas.microsoft.com/office/drawing/2014/main" id="{248E9A4F-6EEF-4B10-9C86-3C6050F1914E}"/>
                    </a:ext>
                  </a:extLst>
                </p:cNvPr>
                <p:cNvGrpSpPr/>
                <p:nvPr/>
              </p:nvGrpSpPr>
              <p:grpSpPr>
                <a:xfrm>
                  <a:off x="8685659" y="4779966"/>
                  <a:ext cx="1435461" cy="914400"/>
                  <a:chOff x="6794139" y="3733007"/>
                  <a:chExt cx="3303876" cy="1990727"/>
                </a:xfrm>
              </p:grpSpPr>
              <p:sp>
                <p:nvSpPr>
                  <p:cNvPr id="125" name="四角形: 角を丸くする 49">
                    <a:extLst>
                      <a:ext uri="{FF2B5EF4-FFF2-40B4-BE49-F238E27FC236}">
                        <a16:creationId xmlns:a16="http://schemas.microsoft.com/office/drawing/2014/main" id="{6200F14C-7841-411E-9FCB-1344CD1B1D35}"/>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26" name="四角形: 角を丸くする 50">
                    <a:extLst>
                      <a:ext uri="{FF2B5EF4-FFF2-40B4-BE49-F238E27FC236}">
                        <a16:creationId xmlns:a16="http://schemas.microsoft.com/office/drawing/2014/main" id="{FD303D3E-F281-4527-B90A-5F96B9A3D002}"/>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27" name="四角形: 角を丸くする 51">
                    <a:extLst>
                      <a:ext uri="{FF2B5EF4-FFF2-40B4-BE49-F238E27FC236}">
                        <a16:creationId xmlns:a16="http://schemas.microsoft.com/office/drawing/2014/main" id="{93BFDBE3-6F90-495C-9E1B-C9A62CDC843E}"/>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28" name="四角形: 角を丸くする 52">
                    <a:extLst>
                      <a:ext uri="{FF2B5EF4-FFF2-40B4-BE49-F238E27FC236}">
                        <a16:creationId xmlns:a16="http://schemas.microsoft.com/office/drawing/2014/main" id="{5E9214E0-A18C-481C-A613-86E5C74D26EF}"/>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29" name="四角形: 角を丸くする 53">
                    <a:extLst>
                      <a:ext uri="{FF2B5EF4-FFF2-40B4-BE49-F238E27FC236}">
                        <a16:creationId xmlns:a16="http://schemas.microsoft.com/office/drawing/2014/main" id="{474D913B-6144-4CEE-AB5A-8A47223D9DAE}"/>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30" name="四角形: 角を丸くする 54">
                    <a:extLst>
                      <a:ext uri="{FF2B5EF4-FFF2-40B4-BE49-F238E27FC236}">
                        <a16:creationId xmlns:a16="http://schemas.microsoft.com/office/drawing/2014/main" id="{4888C4BE-9C65-4FBB-BE0A-9BE794263A8A}"/>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grpSp>
            <p:nvGrpSpPr>
              <p:cNvPr id="60" name="グループ化 73">
                <a:extLst>
                  <a:ext uri="{FF2B5EF4-FFF2-40B4-BE49-F238E27FC236}">
                    <a16:creationId xmlns:a16="http://schemas.microsoft.com/office/drawing/2014/main" id="{F7A91193-BF1E-44A4-8204-47D7B21D333F}"/>
                  </a:ext>
                </a:extLst>
              </p:cNvPr>
              <p:cNvGrpSpPr/>
              <p:nvPr/>
            </p:nvGrpSpPr>
            <p:grpSpPr>
              <a:xfrm>
                <a:off x="6556764" y="4902992"/>
                <a:ext cx="2059998" cy="1277146"/>
                <a:chOff x="6541077" y="3532188"/>
                <a:chExt cx="4019550" cy="2647950"/>
              </a:xfrm>
            </p:grpSpPr>
            <p:sp>
              <p:nvSpPr>
                <p:cNvPr id="91" name="正方形/長方形 90">
                  <a:extLst>
                    <a:ext uri="{FF2B5EF4-FFF2-40B4-BE49-F238E27FC236}">
                      <a16:creationId xmlns:a16="http://schemas.microsoft.com/office/drawing/2014/main" id="{6E08C1C2-6DBC-47AE-A769-2BDD7C57649F}"/>
                    </a:ext>
                  </a:extLst>
                </p:cNvPr>
                <p:cNvSpPr/>
                <p:nvPr/>
              </p:nvSpPr>
              <p:spPr>
                <a:xfrm>
                  <a:off x="6541077" y="3532188"/>
                  <a:ext cx="4019550" cy="2647950"/>
                </a:xfrm>
                <a:prstGeom prst="rect">
                  <a:avLst/>
                </a:prstGeom>
                <a:gradFill>
                  <a:gsLst>
                    <a:gs pos="100000">
                      <a:schemeClr val="accent4">
                        <a:lumMod val="75000"/>
                      </a:schemeClr>
                    </a:gs>
                    <a:gs pos="100000">
                      <a:schemeClr val="accent1">
                        <a:shade val="78000"/>
                        <a:satMod val="120000"/>
                        <a:lumMod val="99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92" name="グループ化 75">
                  <a:extLst>
                    <a:ext uri="{FF2B5EF4-FFF2-40B4-BE49-F238E27FC236}">
                      <a16:creationId xmlns:a16="http://schemas.microsoft.com/office/drawing/2014/main" id="{CD18C6B0-AF1B-48E2-BA83-096A46C9BBB7}"/>
                    </a:ext>
                  </a:extLst>
                </p:cNvPr>
                <p:cNvGrpSpPr/>
                <p:nvPr/>
              </p:nvGrpSpPr>
              <p:grpSpPr>
                <a:xfrm>
                  <a:off x="6794139" y="3733008"/>
                  <a:ext cx="1435461" cy="914400"/>
                  <a:chOff x="6794139" y="3733007"/>
                  <a:chExt cx="3303876" cy="1990727"/>
                </a:xfrm>
              </p:grpSpPr>
              <p:sp>
                <p:nvSpPr>
                  <p:cNvPr id="114" name="四角形: 角を丸くする 97">
                    <a:extLst>
                      <a:ext uri="{FF2B5EF4-FFF2-40B4-BE49-F238E27FC236}">
                        <a16:creationId xmlns:a16="http://schemas.microsoft.com/office/drawing/2014/main" id="{44721FD5-D0CC-4089-B2F9-16D852C0E4E8}"/>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5" name="四角形: 角を丸くする 98">
                    <a:extLst>
                      <a:ext uri="{FF2B5EF4-FFF2-40B4-BE49-F238E27FC236}">
                        <a16:creationId xmlns:a16="http://schemas.microsoft.com/office/drawing/2014/main" id="{BDB200FA-BE3E-4FC6-9CFD-49805A77163A}"/>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6" name="四角形: 角を丸くする 99">
                    <a:extLst>
                      <a:ext uri="{FF2B5EF4-FFF2-40B4-BE49-F238E27FC236}">
                        <a16:creationId xmlns:a16="http://schemas.microsoft.com/office/drawing/2014/main" id="{40224F13-C796-4A04-934D-81186C575B3C}"/>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7" name="四角形: 角を丸くする 100">
                    <a:extLst>
                      <a:ext uri="{FF2B5EF4-FFF2-40B4-BE49-F238E27FC236}">
                        <a16:creationId xmlns:a16="http://schemas.microsoft.com/office/drawing/2014/main" id="{DC0EE1B0-D213-4A71-9676-43E8D8998B76}"/>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8" name="四角形: 角を丸くする 101">
                    <a:extLst>
                      <a:ext uri="{FF2B5EF4-FFF2-40B4-BE49-F238E27FC236}">
                        <a16:creationId xmlns:a16="http://schemas.microsoft.com/office/drawing/2014/main" id="{54D228E5-FC41-4971-85FA-2F57EF3CEDAC}"/>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9" name="四角形: 角を丸くする 102">
                    <a:extLst>
                      <a:ext uri="{FF2B5EF4-FFF2-40B4-BE49-F238E27FC236}">
                        <a16:creationId xmlns:a16="http://schemas.microsoft.com/office/drawing/2014/main" id="{C7BE8802-4ECA-4CBB-A247-C30FE4AC2E9B}"/>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93" name="グループ化 76">
                  <a:extLst>
                    <a:ext uri="{FF2B5EF4-FFF2-40B4-BE49-F238E27FC236}">
                      <a16:creationId xmlns:a16="http://schemas.microsoft.com/office/drawing/2014/main" id="{62FFA540-4504-4D57-9278-508BF917ADBC}"/>
                    </a:ext>
                  </a:extLst>
                </p:cNvPr>
                <p:cNvGrpSpPr/>
                <p:nvPr/>
              </p:nvGrpSpPr>
              <p:grpSpPr>
                <a:xfrm>
                  <a:off x="8677383" y="3733007"/>
                  <a:ext cx="1435461" cy="914400"/>
                  <a:chOff x="6794139" y="3733007"/>
                  <a:chExt cx="3303876" cy="1990727"/>
                </a:xfrm>
              </p:grpSpPr>
              <p:sp>
                <p:nvSpPr>
                  <p:cNvPr id="108" name="四角形: 角を丸くする 91">
                    <a:extLst>
                      <a:ext uri="{FF2B5EF4-FFF2-40B4-BE49-F238E27FC236}">
                        <a16:creationId xmlns:a16="http://schemas.microsoft.com/office/drawing/2014/main" id="{3580DB40-9B73-4069-9055-37ECB016D15A}"/>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9" name="四角形: 角を丸くする 92">
                    <a:extLst>
                      <a:ext uri="{FF2B5EF4-FFF2-40B4-BE49-F238E27FC236}">
                        <a16:creationId xmlns:a16="http://schemas.microsoft.com/office/drawing/2014/main" id="{5E7FB2E1-A48A-40BE-80F2-A362AFBE640B}"/>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0" name="四角形: 角を丸くする 93">
                    <a:extLst>
                      <a:ext uri="{FF2B5EF4-FFF2-40B4-BE49-F238E27FC236}">
                        <a16:creationId xmlns:a16="http://schemas.microsoft.com/office/drawing/2014/main" id="{DC643CE4-36F1-490D-94C9-04CD26306BD9}"/>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1" name="四角形: 角を丸くする 94">
                    <a:extLst>
                      <a:ext uri="{FF2B5EF4-FFF2-40B4-BE49-F238E27FC236}">
                        <a16:creationId xmlns:a16="http://schemas.microsoft.com/office/drawing/2014/main" id="{FEF74BD1-DC1D-4898-B1C4-E27CB43C6AD6}"/>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2" name="四角形: 角を丸くする 95">
                    <a:extLst>
                      <a:ext uri="{FF2B5EF4-FFF2-40B4-BE49-F238E27FC236}">
                        <a16:creationId xmlns:a16="http://schemas.microsoft.com/office/drawing/2014/main" id="{F0EEEB6D-6FDD-4ABD-8CC1-3671CD34FED9}"/>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13" name="四角形: 角を丸くする 96">
                    <a:extLst>
                      <a:ext uri="{FF2B5EF4-FFF2-40B4-BE49-F238E27FC236}">
                        <a16:creationId xmlns:a16="http://schemas.microsoft.com/office/drawing/2014/main" id="{6347F678-5223-40D0-ABA7-EC998C9600DA}"/>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94" name="グループ化 77">
                  <a:extLst>
                    <a:ext uri="{FF2B5EF4-FFF2-40B4-BE49-F238E27FC236}">
                      <a16:creationId xmlns:a16="http://schemas.microsoft.com/office/drawing/2014/main" id="{F9D58852-20AD-4940-B155-5799553FEB32}"/>
                    </a:ext>
                  </a:extLst>
                </p:cNvPr>
                <p:cNvGrpSpPr/>
                <p:nvPr/>
              </p:nvGrpSpPr>
              <p:grpSpPr>
                <a:xfrm>
                  <a:off x="6794139" y="4779966"/>
                  <a:ext cx="1435461" cy="914400"/>
                  <a:chOff x="6794139" y="3733007"/>
                  <a:chExt cx="3303876" cy="1990727"/>
                </a:xfrm>
              </p:grpSpPr>
              <p:sp>
                <p:nvSpPr>
                  <p:cNvPr id="102" name="四角形: 角を丸くする 85">
                    <a:extLst>
                      <a:ext uri="{FF2B5EF4-FFF2-40B4-BE49-F238E27FC236}">
                        <a16:creationId xmlns:a16="http://schemas.microsoft.com/office/drawing/2014/main" id="{5F856A7C-D92E-485F-AAF6-01FD53FD406D}"/>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3" name="四角形: 角を丸くする 86">
                    <a:extLst>
                      <a:ext uri="{FF2B5EF4-FFF2-40B4-BE49-F238E27FC236}">
                        <a16:creationId xmlns:a16="http://schemas.microsoft.com/office/drawing/2014/main" id="{2D019FA9-7E71-409C-9F62-D3D52FB65D4E}"/>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4" name="四角形: 角を丸くする 87">
                    <a:extLst>
                      <a:ext uri="{FF2B5EF4-FFF2-40B4-BE49-F238E27FC236}">
                        <a16:creationId xmlns:a16="http://schemas.microsoft.com/office/drawing/2014/main" id="{680DBE05-C9C9-4367-80AC-F19D85569F27}"/>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5" name="四角形: 角を丸くする 88">
                    <a:extLst>
                      <a:ext uri="{FF2B5EF4-FFF2-40B4-BE49-F238E27FC236}">
                        <a16:creationId xmlns:a16="http://schemas.microsoft.com/office/drawing/2014/main" id="{9DD7721F-08A8-4649-9A77-F439E402AB47}"/>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6" name="四角形: 角を丸くする 89">
                    <a:extLst>
                      <a:ext uri="{FF2B5EF4-FFF2-40B4-BE49-F238E27FC236}">
                        <a16:creationId xmlns:a16="http://schemas.microsoft.com/office/drawing/2014/main" id="{62CCD07F-4ADC-43A7-ACB0-3B940F4DAAA0}"/>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7" name="四角形: 角を丸くする 90">
                    <a:extLst>
                      <a:ext uri="{FF2B5EF4-FFF2-40B4-BE49-F238E27FC236}">
                        <a16:creationId xmlns:a16="http://schemas.microsoft.com/office/drawing/2014/main" id="{DFFF7099-412C-41B0-A960-457874B5F04E}"/>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95" name="グループ化 78">
                  <a:extLst>
                    <a:ext uri="{FF2B5EF4-FFF2-40B4-BE49-F238E27FC236}">
                      <a16:creationId xmlns:a16="http://schemas.microsoft.com/office/drawing/2014/main" id="{BF14FD3B-940A-4B98-A5A4-DCCAD130F6BD}"/>
                    </a:ext>
                  </a:extLst>
                </p:cNvPr>
                <p:cNvGrpSpPr/>
                <p:nvPr/>
              </p:nvGrpSpPr>
              <p:grpSpPr>
                <a:xfrm>
                  <a:off x="8685659" y="4779966"/>
                  <a:ext cx="1435461" cy="914400"/>
                  <a:chOff x="6794139" y="3733007"/>
                  <a:chExt cx="3303876" cy="1990727"/>
                </a:xfrm>
              </p:grpSpPr>
              <p:sp>
                <p:nvSpPr>
                  <p:cNvPr id="96" name="四角形: 角を丸くする 79">
                    <a:extLst>
                      <a:ext uri="{FF2B5EF4-FFF2-40B4-BE49-F238E27FC236}">
                        <a16:creationId xmlns:a16="http://schemas.microsoft.com/office/drawing/2014/main" id="{2E87B9AF-DC09-48F1-9FB7-715A3C9E994E}"/>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97" name="四角形: 角を丸くする 80">
                    <a:extLst>
                      <a:ext uri="{FF2B5EF4-FFF2-40B4-BE49-F238E27FC236}">
                        <a16:creationId xmlns:a16="http://schemas.microsoft.com/office/drawing/2014/main" id="{C23AF05A-23DA-4B28-ADCE-05C167DE5668}"/>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98" name="四角形: 角を丸くする 81">
                    <a:extLst>
                      <a:ext uri="{FF2B5EF4-FFF2-40B4-BE49-F238E27FC236}">
                        <a16:creationId xmlns:a16="http://schemas.microsoft.com/office/drawing/2014/main" id="{A3D2AA64-6BF4-433A-87A4-F18FF4A03576}"/>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99" name="四角形: 角を丸くする 82">
                    <a:extLst>
                      <a:ext uri="{FF2B5EF4-FFF2-40B4-BE49-F238E27FC236}">
                        <a16:creationId xmlns:a16="http://schemas.microsoft.com/office/drawing/2014/main" id="{21AEBEE0-D969-4109-8290-DD2206CAE4BB}"/>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0" name="四角形: 角を丸くする 83">
                    <a:extLst>
                      <a:ext uri="{FF2B5EF4-FFF2-40B4-BE49-F238E27FC236}">
                        <a16:creationId xmlns:a16="http://schemas.microsoft.com/office/drawing/2014/main" id="{A1813CEE-BB1A-4085-B318-5A2BC725B553}"/>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01" name="四角形: 角を丸くする 84">
                    <a:extLst>
                      <a:ext uri="{FF2B5EF4-FFF2-40B4-BE49-F238E27FC236}">
                        <a16:creationId xmlns:a16="http://schemas.microsoft.com/office/drawing/2014/main" id="{72568A38-A305-46E3-830B-69D443CF87F7}"/>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grpSp>
            <p:nvGrpSpPr>
              <p:cNvPr id="61" name="グループ化 103">
                <a:extLst>
                  <a:ext uri="{FF2B5EF4-FFF2-40B4-BE49-F238E27FC236}">
                    <a16:creationId xmlns:a16="http://schemas.microsoft.com/office/drawing/2014/main" id="{33D8B2B4-883D-4E68-8CFE-50D80BCC36F8}"/>
                  </a:ext>
                </a:extLst>
              </p:cNvPr>
              <p:cNvGrpSpPr/>
              <p:nvPr/>
            </p:nvGrpSpPr>
            <p:grpSpPr>
              <a:xfrm>
                <a:off x="8740293" y="4902754"/>
                <a:ext cx="2059998" cy="1277146"/>
                <a:chOff x="6541077" y="3532188"/>
                <a:chExt cx="4019550" cy="2647950"/>
              </a:xfrm>
            </p:grpSpPr>
            <p:sp>
              <p:nvSpPr>
                <p:cNvPr id="62" name="正方形/長方形 61">
                  <a:extLst>
                    <a:ext uri="{FF2B5EF4-FFF2-40B4-BE49-F238E27FC236}">
                      <a16:creationId xmlns:a16="http://schemas.microsoft.com/office/drawing/2014/main" id="{F8896A4C-58F8-429A-8394-82D445CFE874}"/>
                    </a:ext>
                  </a:extLst>
                </p:cNvPr>
                <p:cNvSpPr/>
                <p:nvPr/>
              </p:nvSpPr>
              <p:spPr>
                <a:xfrm>
                  <a:off x="6541077" y="3532188"/>
                  <a:ext cx="4019550" cy="2647950"/>
                </a:xfrm>
                <a:prstGeom prst="rect">
                  <a:avLst/>
                </a:prstGeom>
                <a:gradFill>
                  <a:gsLst>
                    <a:gs pos="100000">
                      <a:schemeClr val="accent4">
                        <a:lumMod val="75000"/>
                      </a:schemeClr>
                    </a:gs>
                    <a:gs pos="100000">
                      <a:schemeClr val="accent1">
                        <a:shade val="78000"/>
                        <a:satMod val="120000"/>
                        <a:lumMod val="99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a:p>
                  <a:pPr algn="ctr"/>
                  <a:endParaRPr kumimoji="1" lang="en-US" altLang="ja-JP" dirty="0"/>
                </a:p>
              </p:txBody>
            </p:sp>
            <p:grpSp>
              <p:nvGrpSpPr>
                <p:cNvPr id="63" name="グループ化 105">
                  <a:extLst>
                    <a:ext uri="{FF2B5EF4-FFF2-40B4-BE49-F238E27FC236}">
                      <a16:creationId xmlns:a16="http://schemas.microsoft.com/office/drawing/2014/main" id="{638A9287-FE22-419B-B8A0-428B0BBF3E2F}"/>
                    </a:ext>
                  </a:extLst>
                </p:cNvPr>
                <p:cNvGrpSpPr/>
                <p:nvPr/>
              </p:nvGrpSpPr>
              <p:grpSpPr>
                <a:xfrm>
                  <a:off x="6794139" y="3733008"/>
                  <a:ext cx="1435461" cy="914400"/>
                  <a:chOff x="6794139" y="3733007"/>
                  <a:chExt cx="3303876" cy="1990727"/>
                </a:xfrm>
              </p:grpSpPr>
              <p:sp>
                <p:nvSpPr>
                  <p:cNvPr id="85" name="四角形: 角を丸くする 127">
                    <a:extLst>
                      <a:ext uri="{FF2B5EF4-FFF2-40B4-BE49-F238E27FC236}">
                        <a16:creationId xmlns:a16="http://schemas.microsoft.com/office/drawing/2014/main" id="{0A9D45F7-28C7-4BAF-BE81-D1E436B15ECB}"/>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6" name="四角形: 角を丸くする 128">
                    <a:extLst>
                      <a:ext uri="{FF2B5EF4-FFF2-40B4-BE49-F238E27FC236}">
                        <a16:creationId xmlns:a16="http://schemas.microsoft.com/office/drawing/2014/main" id="{7164E0D3-75AF-4EAA-AF26-8B6733AC4207}"/>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7" name="四角形: 角を丸くする 129">
                    <a:extLst>
                      <a:ext uri="{FF2B5EF4-FFF2-40B4-BE49-F238E27FC236}">
                        <a16:creationId xmlns:a16="http://schemas.microsoft.com/office/drawing/2014/main" id="{DE2B770E-A4D9-4528-A5B4-5B018E3C1DC6}"/>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8" name="四角形: 角を丸くする 130">
                    <a:extLst>
                      <a:ext uri="{FF2B5EF4-FFF2-40B4-BE49-F238E27FC236}">
                        <a16:creationId xmlns:a16="http://schemas.microsoft.com/office/drawing/2014/main" id="{62AB83F5-1E21-4110-85FA-AEE123381060}"/>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9" name="四角形: 角を丸くする 131">
                    <a:extLst>
                      <a:ext uri="{FF2B5EF4-FFF2-40B4-BE49-F238E27FC236}">
                        <a16:creationId xmlns:a16="http://schemas.microsoft.com/office/drawing/2014/main" id="{CAF69428-7AB5-48AE-B50C-0BA66445C2FF}"/>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90" name="四角形: 角を丸くする 132">
                    <a:extLst>
                      <a:ext uri="{FF2B5EF4-FFF2-40B4-BE49-F238E27FC236}">
                        <a16:creationId xmlns:a16="http://schemas.microsoft.com/office/drawing/2014/main" id="{2E07518B-F786-4C89-A363-4ABA85DF4BD9}"/>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64" name="グループ化 106">
                  <a:extLst>
                    <a:ext uri="{FF2B5EF4-FFF2-40B4-BE49-F238E27FC236}">
                      <a16:creationId xmlns:a16="http://schemas.microsoft.com/office/drawing/2014/main" id="{841FEE23-9945-4A41-B63D-583784D1431A}"/>
                    </a:ext>
                  </a:extLst>
                </p:cNvPr>
                <p:cNvGrpSpPr/>
                <p:nvPr/>
              </p:nvGrpSpPr>
              <p:grpSpPr>
                <a:xfrm>
                  <a:off x="8677383" y="3733007"/>
                  <a:ext cx="1435461" cy="914400"/>
                  <a:chOff x="6794139" y="3733007"/>
                  <a:chExt cx="3303876" cy="1990727"/>
                </a:xfrm>
              </p:grpSpPr>
              <p:sp>
                <p:nvSpPr>
                  <p:cNvPr id="79" name="四角形: 角を丸くする 121">
                    <a:extLst>
                      <a:ext uri="{FF2B5EF4-FFF2-40B4-BE49-F238E27FC236}">
                        <a16:creationId xmlns:a16="http://schemas.microsoft.com/office/drawing/2014/main" id="{D7D10B4C-139F-4385-9335-DB018D8341CE}"/>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0" name="四角形: 角を丸くする 122">
                    <a:extLst>
                      <a:ext uri="{FF2B5EF4-FFF2-40B4-BE49-F238E27FC236}">
                        <a16:creationId xmlns:a16="http://schemas.microsoft.com/office/drawing/2014/main" id="{7E5AD28D-6EF6-46A7-ACDE-197AA5CB4C1F}"/>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1" name="四角形: 角を丸くする 123">
                    <a:extLst>
                      <a:ext uri="{FF2B5EF4-FFF2-40B4-BE49-F238E27FC236}">
                        <a16:creationId xmlns:a16="http://schemas.microsoft.com/office/drawing/2014/main" id="{05EB35CE-A65C-44C2-A9AB-FEA9DE9F7050}"/>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2" name="四角形: 角を丸くする 124">
                    <a:extLst>
                      <a:ext uri="{FF2B5EF4-FFF2-40B4-BE49-F238E27FC236}">
                        <a16:creationId xmlns:a16="http://schemas.microsoft.com/office/drawing/2014/main" id="{9BADB00B-4626-48AD-83F0-4E19AAC2BF5E}"/>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3" name="四角形: 角を丸くする 125">
                    <a:extLst>
                      <a:ext uri="{FF2B5EF4-FFF2-40B4-BE49-F238E27FC236}">
                        <a16:creationId xmlns:a16="http://schemas.microsoft.com/office/drawing/2014/main" id="{9FA72944-3E1E-467E-BE0E-4C374D756350}"/>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84" name="四角形: 角を丸くする 126">
                    <a:extLst>
                      <a:ext uri="{FF2B5EF4-FFF2-40B4-BE49-F238E27FC236}">
                        <a16:creationId xmlns:a16="http://schemas.microsoft.com/office/drawing/2014/main" id="{6DE17329-1E4A-4B37-BAD6-0F7D60BD5C46}"/>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65" name="グループ化 107">
                  <a:extLst>
                    <a:ext uri="{FF2B5EF4-FFF2-40B4-BE49-F238E27FC236}">
                      <a16:creationId xmlns:a16="http://schemas.microsoft.com/office/drawing/2014/main" id="{44BF7EB5-42F0-48FB-B15D-E5AF0EE88852}"/>
                    </a:ext>
                  </a:extLst>
                </p:cNvPr>
                <p:cNvGrpSpPr/>
                <p:nvPr/>
              </p:nvGrpSpPr>
              <p:grpSpPr>
                <a:xfrm>
                  <a:off x="6794139" y="4779966"/>
                  <a:ext cx="1435461" cy="914400"/>
                  <a:chOff x="6794139" y="3733007"/>
                  <a:chExt cx="3303876" cy="1990727"/>
                </a:xfrm>
              </p:grpSpPr>
              <p:sp>
                <p:nvSpPr>
                  <p:cNvPr id="73" name="四角形: 角を丸くする 115">
                    <a:extLst>
                      <a:ext uri="{FF2B5EF4-FFF2-40B4-BE49-F238E27FC236}">
                        <a16:creationId xmlns:a16="http://schemas.microsoft.com/office/drawing/2014/main" id="{EE9DB038-B12B-4401-984A-E79C7A156B8F}"/>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4" name="四角形: 角を丸くする 116">
                    <a:extLst>
                      <a:ext uri="{FF2B5EF4-FFF2-40B4-BE49-F238E27FC236}">
                        <a16:creationId xmlns:a16="http://schemas.microsoft.com/office/drawing/2014/main" id="{81320DE7-3DE1-424F-A082-66B13A00793E}"/>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5" name="四角形: 角を丸くする 117">
                    <a:extLst>
                      <a:ext uri="{FF2B5EF4-FFF2-40B4-BE49-F238E27FC236}">
                        <a16:creationId xmlns:a16="http://schemas.microsoft.com/office/drawing/2014/main" id="{68DA2762-1BEE-48CD-BF8E-8217CB6B84A2}"/>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6" name="四角形: 角を丸くする 118">
                    <a:extLst>
                      <a:ext uri="{FF2B5EF4-FFF2-40B4-BE49-F238E27FC236}">
                        <a16:creationId xmlns:a16="http://schemas.microsoft.com/office/drawing/2014/main" id="{E048D6C9-8B4D-4559-A41A-C8DE930F48D2}"/>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7" name="四角形: 角を丸くする 119">
                    <a:extLst>
                      <a:ext uri="{FF2B5EF4-FFF2-40B4-BE49-F238E27FC236}">
                        <a16:creationId xmlns:a16="http://schemas.microsoft.com/office/drawing/2014/main" id="{A4F9B38B-D0F0-4704-A3F3-8CB0C86EA2D1}"/>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8" name="四角形: 角を丸くする 120">
                    <a:extLst>
                      <a:ext uri="{FF2B5EF4-FFF2-40B4-BE49-F238E27FC236}">
                        <a16:creationId xmlns:a16="http://schemas.microsoft.com/office/drawing/2014/main" id="{57EA93CE-DD1A-4F14-98ED-88D81A26B9AB}"/>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nvGrpSpPr>
                <p:cNvPr id="66" name="グループ化 108">
                  <a:extLst>
                    <a:ext uri="{FF2B5EF4-FFF2-40B4-BE49-F238E27FC236}">
                      <a16:creationId xmlns:a16="http://schemas.microsoft.com/office/drawing/2014/main" id="{C9863848-9EE9-4396-9A2E-D835A93C50D0}"/>
                    </a:ext>
                  </a:extLst>
                </p:cNvPr>
                <p:cNvGrpSpPr/>
                <p:nvPr/>
              </p:nvGrpSpPr>
              <p:grpSpPr>
                <a:xfrm>
                  <a:off x="8685659" y="4779966"/>
                  <a:ext cx="1435461" cy="914400"/>
                  <a:chOff x="6794139" y="3733007"/>
                  <a:chExt cx="3303876" cy="1990727"/>
                </a:xfrm>
              </p:grpSpPr>
              <p:sp>
                <p:nvSpPr>
                  <p:cNvPr id="67" name="四角形: 角を丸くする 109">
                    <a:extLst>
                      <a:ext uri="{FF2B5EF4-FFF2-40B4-BE49-F238E27FC236}">
                        <a16:creationId xmlns:a16="http://schemas.microsoft.com/office/drawing/2014/main" id="{E3A4399B-BDBD-40E3-B004-8009076A3DC4}"/>
                      </a:ext>
                    </a:extLst>
                  </p:cNvPr>
                  <p:cNvSpPr/>
                  <p:nvPr/>
                </p:nvSpPr>
                <p:spPr>
                  <a:xfrm>
                    <a:off x="67941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68" name="四角形: 角を丸くする 110">
                    <a:extLst>
                      <a:ext uri="{FF2B5EF4-FFF2-40B4-BE49-F238E27FC236}">
                        <a16:creationId xmlns:a16="http://schemas.microsoft.com/office/drawing/2014/main" id="{BB3DC859-25FD-4498-B848-F2267A56C361}"/>
                      </a:ext>
                    </a:extLst>
                  </p:cNvPr>
                  <p:cNvSpPr/>
                  <p:nvPr/>
                </p:nvSpPr>
                <p:spPr>
                  <a:xfrm>
                    <a:off x="8013339"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69" name="四角形: 角を丸くする 111">
                    <a:extLst>
                      <a:ext uri="{FF2B5EF4-FFF2-40B4-BE49-F238E27FC236}">
                        <a16:creationId xmlns:a16="http://schemas.microsoft.com/office/drawing/2014/main" id="{1F51A3DC-999A-40FB-A91D-0FD151B96FE4}"/>
                      </a:ext>
                    </a:extLst>
                  </p:cNvPr>
                  <p:cNvSpPr/>
                  <p:nvPr/>
                </p:nvSpPr>
                <p:spPr>
                  <a:xfrm>
                    <a:off x="9183615" y="3733007"/>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0" name="四角形: 角を丸くする 112">
                    <a:extLst>
                      <a:ext uri="{FF2B5EF4-FFF2-40B4-BE49-F238E27FC236}">
                        <a16:creationId xmlns:a16="http://schemas.microsoft.com/office/drawing/2014/main" id="{4D44CFE6-1977-43A1-9A4C-F215B4A376C0}"/>
                      </a:ext>
                    </a:extLst>
                  </p:cNvPr>
                  <p:cNvSpPr/>
                  <p:nvPr/>
                </p:nvSpPr>
                <p:spPr>
                  <a:xfrm>
                    <a:off x="6794139"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1" name="四角形: 角を丸くする 113">
                    <a:extLst>
                      <a:ext uri="{FF2B5EF4-FFF2-40B4-BE49-F238E27FC236}">
                        <a16:creationId xmlns:a16="http://schemas.microsoft.com/office/drawing/2014/main" id="{012034AC-D5B5-4C14-AAE9-C7B46401CF17}"/>
                      </a:ext>
                    </a:extLst>
                  </p:cNvPr>
                  <p:cNvSpPr/>
                  <p:nvPr/>
                </p:nvSpPr>
                <p:spPr>
                  <a:xfrm>
                    <a:off x="8007927"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72" name="四角形: 角を丸くする 114">
                    <a:extLst>
                      <a:ext uri="{FF2B5EF4-FFF2-40B4-BE49-F238E27FC236}">
                        <a16:creationId xmlns:a16="http://schemas.microsoft.com/office/drawing/2014/main" id="{7AACC580-D440-4521-A0FA-80A3312E8F84}"/>
                      </a:ext>
                    </a:extLst>
                  </p:cNvPr>
                  <p:cNvSpPr/>
                  <p:nvPr/>
                </p:nvSpPr>
                <p:spPr>
                  <a:xfrm>
                    <a:off x="9183615" y="4809334"/>
                    <a:ext cx="914400"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grpSp>
        </p:grpSp>
      </p:grpSp>
      <p:sp>
        <p:nvSpPr>
          <p:cNvPr id="3" name="テキスト ボックス 2">
            <a:extLst>
              <a:ext uri="{FF2B5EF4-FFF2-40B4-BE49-F238E27FC236}">
                <a16:creationId xmlns:a16="http://schemas.microsoft.com/office/drawing/2014/main" id="{C1C2AF96-5ED5-44FC-84E8-DB8765CC8C31}"/>
              </a:ext>
            </a:extLst>
          </p:cNvPr>
          <p:cNvSpPr txBox="1"/>
          <p:nvPr/>
        </p:nvSpPr>
        <p:spPr>
          <a:xfrm>
            <a:off x="5821352" y="5632191"/>
            <a:ext cx="1486304" cy="461665"/>
          </a:xfrm>
          <a:prstGeom prst="rect">
            <a:avLst/>
          </a:prstGeom>
          <a:noFill/>
        </p:spPr>
        <p:txBody>
          <a:bodyPr wrap="none" rtlCol="0">
            <a:spAutoFit/>
          </a:bodyPr>
          <a:lstStyle/>
          <a:p>
            <a:r>
              <a:rPr kumimoji="1" lang="en-US" altLang="ja-JP" sz="2400" b="1" dirty="0">
                <a:solidFill>
                  <a:schemeClr val="bg1"/>
                </a:solidFill>
              </a:rPr>
              <a:t>GPU</a:t>
            </a:r>
            <a:r>
              <a:rPr kumimoji="1" lang="ja-JP" altLang="en-US" sz="2400" b="1" dirty="0">
                <a:solidFill>
                  <a:schemeClr val="bg1"/>
                </a:solidFill>
              </a:rPr>
              <a:t>コア</a:t>
            </a:r>
          </a:p>
        </p:txBody>
      </p:sp>
      <p:sp>
        <p:nvSpPr>
          <p:cNvPr id="51" name="角丸四角形吹き出し 50"/>
          <p:cNvSpPr/>
          <p:nvPr/>
        </p:nvSpPr>
        <p:spPr>
          <a:xfrm>
            <a:off x="6899880" y="2143886"/>
            <a:ext cx="1914160" cy="552257"/>
          </a:xfrm>
          <a:prstGeom prst="wedgeRoundRectCallout">
            <a:avLst>
              <a:gd name="adj1" fmla="val 1324"/>
              <a:gd name="adj2" fmla="val 20847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t>GPU</a:t>
            </a:r>
            <a:r>
              <a:rPr kumimoji="1" lang="ja-JP" altLang="en-US" sz="2400" dirty="0"/>
              <a:t>計算</a:t>
            </a:r>
          </a:p>
        </p:txBody>
      </p:sp>
      <p:sp>
        <p:nvSpPr>
          <p:cNvPr id="54" name="テキスト ボックス 53"/>
          <p:cNvSpPr txBox="1"/>
          <p:nvPr/>
        </p:nvSpPr>
        <p:spPr>
          <a:xfrm>
            <a:off x="8030473" y="2594962"/>
            <a:ext cx="415498" cy="369332"/>
          </a:xfrm>
          <a:prstGeom prst="rect">
            <a:avLst/>
          </a:prstGeom>
          <a:noFill/>
        </p:spPr>
        <p:txBody>
          <a:bodyPr wrap="none" rtlCol="0">
            <a:spAutoFit/>
          </a:bodyPr>
          <a:lstStyle/>
          <a:p>
            <a:r>
              <a:rPr kumimoji="1" lang="ja-JP" altLang="en-US" b="1" dirty="0">
                <a:solidFill>
                  <a:srgbClr val="FF0000"/>
                </a:solidFill>
              </a:rPr>
              <a:t>③</a:t>
            </a:r>
          </a:p>
        </p:txBody>
      </p:sp>
    </p:spTree>
    <p:extLst>
      <p:ext uri="{BB962C8B-B14F-4D97-AF65-F5344CB8AC3E}">
        <p14:creationId xmlns:p14="http://schemas.microsoft.com/office/powerpoint/2010/main" val="318252814"/>
      </p:ext>
    </p:extLst>
  </p:cSld>
  <p:clrMapOvr>
    <a:masterClrMapping/>
  </p:clrMapOvr>
  <mc:AlternateContent xmlns:mc="http://schemas.openxmlformats.org/markup-compatibility/2006" xmlns:p14="http://schemas.microsoft.com/office/powerpoint/2010/main">
    <mc:Choice Requires="p14">
      <p:transition spd="slow" p14:dur="2000" advTm="37424"/>
    </mc:Choice>
    <mc:Fallback xmlns="">
      <p:transition xmlns:p14="http://schemas.microsoft.com/office/powerpoint/2010/main" spd="slow" advTm="3742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07216"/>
          </a:xfrm>
        </p:spPr>
        <p:txBody>
          <a:bodyPr/>
          <a:lstStyle/>
          <a:p>
            <a:r>
              <a:rPr kumimoji="1" lang="ja-JP" altLang="en-US" dirty="0"/>
              <a:t>計算プロセス</a:t>
            </a:r>
          </a:p>
        </p:txBody>
      </p:sp>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5</a:t>
            </a:fld>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931" y="1860551"/>
            <a:ext cx="4010025" cy="449580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0" y="2346326"/>
            <a:ext cx="3143250" cy="3524250"/>
          </a:xfrm>
          <a:prstGeom prst="rect">
            <a:avLst/>
          </a:prstGeom>
        </p:spPr>
      </p:pic>
      <p:sp>
        <p:nvSpPr>
          <p:cNvPr id="7" name="角丸四角形 6"/>
          <p:cNvSpPr/>
          <p:nvPr/>
        </p:nvSpPr>
        <p:spPr>
          <a:xfrm>
            <a:off x="382385" y="1072342"/>
            <a:ext cx="4389119" cy="549471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4940358" y="955618"/>
            <a:ext cx="4006734" cy="56114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542008" y="1156957"/>
            <a:ext cx="2069869" cy="400110"/>
          </a:xfrm>
          <a:prstGeom prst="rect">
            <a:avLst/>
          </a:prstGeom>
          <a:noFill/>
        </p:spPr>
        <p:txBody>
          <a:bodyPr wrap="square" rtlCol="0">
            <a:spAutoFit/>
          </a:bodyPr>
          <a:lstStyle/>
          <a:p>
            <a:r>
              <a:rPr kumimoji="1" lang="en-US" altLang="ja-JP" sz="2000" b="1" dirty="0">
                <a:solidFill>
                  <a:schemeClr val="accent6">
                    <a:lumMod val="50000"/>
                  </a:schemeClr>
                </a:solidFill>
              </a:rPr>
              <a:t>CPU</a:t>
            </a:r>
            <a:r>
              <a:rPr kumimoji="1" lang="ja-JP" altLang="en-US" sz="2000" b="1" dirty="0">
                <a:solidFill>
                  <a:schemeClr val="accent6">
                    <a:lumMod val="50000"/>
                  </a:schemeClr>
                </a:solidFill>
              </a:rPr>
              <a:t>計算</a:t>
            </a:r>
            <a:r>
              <a:rPr kumimoji="1" lang="en-US" altLang="ja-JP" sz="2000" b="1" dirty="0">
                <a:solidFill>
                  <a:schemeClr val="accent6">
                    <a:lumMod val="50000"/>
                  </a:schemeClr>
                </a:solidFill>
              </a:rPr>
              <a:t>(</a:t>
            </a:r>
            <a:r>
              <a:rPr kumimoji="1" lang="ja-JP" altLang="en-US" sz="2000" b="1" dirty="0">
                <a:solidFill>
                  <a:schemeClr val="accent6">
                    <a:lumMod val="50000"/>
                  </a:schemeClr>
                </a:solidFill>
              </a:rPr>
              <a:t>従来</a:t>
            </a:r>
            <a:r>
              <a:rPr kumimoji="1" lang="en-US" altLang="ja-JP" sz="2000" b="1" dirty="0">
                <a:solidFill>
                  <a:schemeClr val="accent6">
                    <a:lumMod val="50000"/>
                  </a:schemeClr>
                </a:solidFill>
              </a:rPr>
              <a:t>)</a:t>
            </a:r>
            <a:endParaRPr kumimoji="1" lang="ja-JP" altLang="en-US" sz="2000" b="1" dirty="0">
              <a:solidFill>
                <a:schemeClr val="accent6">
                  <a:lumMod val="50000"/>
                </a:schemeClr>
              </a:solidFill>
            </a:endParaRPr>
          </a:p>
        </p:txBody>
      </p:sp>
      <p:sp>
        <p:nvSpPr>
          <p:cNvPr id="10" name="テキスト ボックス 9"/>
          <p:cNvSpPr txBox="1"/>
          <p:nvPr/>
        </p:nvSpPr>
        <p:spPr>
          <a:xfrm>
            <a:off x="6294290" y="1115175"/>
            <a:ext cx="2069869" cy="400110"/>
          </a:xfrm>
          <a:prstGeom prst="rect">
            <a:avLst/>
          </a:prstGeom>
          <a:noFill/>
        </p:spPr>
        <p:txBody>
          <a:bodyPr wrap="square" rtlCol="0">
            <a:spAutoFit/>
          </a:bodyPr>
          <a:lstStyle/>
          <a:p>
            <a:r>
              <a:rPr lang="en-US" altLang="ja-JP" sz="2000" b="1" dirty="0">
                <a:solidFill>
                  <a:srgbClr val="FF0000"/>
                </a:solidFill>
              </a:rPr>
              <a:t>G</a:t>
            </a:r>
            <a:r>
              <a:rPr kumimoji="1" lang="en-US" altLang="ja-JP" sz="2000" b="1" dirty="0">
                <a:solidFill>
                  <a:srgbClr val="FF0000"/>
                </a:solidFill>
              </a:rPr>
              <a:t>PU</a:t>
            </a:r>
            <a:r>
              <a:rPr kumimoji="1" lang="ja-JP" altLang="en-US" sz="2000" b="1" dirty="0">
                <a:solidFill>
                  <a:srgbClr val="FF0000"/>
                </a:solidFill>
              </a:rPr>
              <a:t>計算</a:t>
            </a:r>
          </a:p>
        </p:txBody>
      </p:sp>
    </p:spTree>
    <p:extLst>
      <p:ext uri="{BB962C8B-B14F-4D97-AF65-F5344CB8AC3E}">
        <p14:creationId xmlns:p14="http://schemas.microsoft.com/office/powerpoint/2010/main" val="1151637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7C261-C281-45F6-968D-F92786736194}"/>
              </a:ext>
            </a:extLst>
          </p:cNvPr>
          <p:cNvSpPr>
            <a:spLocks noGrp="1"/>
          </p:cNvSpPr>
          <p:nvPr>
            <p:ph type="title"/>
          </p:nvPr>
        </p:nvSpPr>
        <p:spPr/>
        <p:txBody>
          <a:bodyPr/>
          <a:lstStyle/>
          <a:p>
            <a:r>
              <a:rPr lang="en-US" altLang="ja-JP" dirty="0"/>
              <a:t>GPGPU</a:t>
            </a:r>
            <a:r>
              <a:rPr lang="ja-JP" altLang="en-US" dirty="0"/>
              <a:t>計算システムの問題</a:t>
            </a:r>
            <a:endParaRPr kumimoji="1" lang="ja-JP" altLang="en-US" dirty="0"/>
          </a:p>
        </p:txBody>
      </p:sp>
      <p:sp>
        <p:nvSpPr>
          <p:cNvPr id="3" name="コンテンツ プレースホルダー 2">
            <a:extLst>
              <a:ext uri="{FF2B5EF4-FFF2-40B4-BE49-F238E27FC236}">
                <a16:creationId xmlns:a16="http://schemas.microsoft.com/office/drawing/2014/main" id="{74D90EF5-A5CA-4BD2-BC92-81B298CB662F}"/>
              </a:ext>
            </a:extLst>
          </p:cNvPr>
          <p:cNvSpPr>
            <a:spLocks noGrp="1"/>
          </p:cNvSpPr>
          <p:nvPr>
            <p:ph idx="1"/>
          </p:nvPr>
        </p:nvSpPr>
        <p:spPr>
          <a:xfrm>
            <a:off x="628651" y="1690690"/>
            <a:ext cx="8083087" cy="4203034"/>
          </a:xfrm>
        </p:spPr>
        <p:txBody>
          <a:bodyPr>
            <a:normAutofit fontScale="92500"/>
          </a:bodyPr>
          <a:lstStyle/>
          <a:p>
            <a:pPr marL="0" indent="0">
              <a:buNone/>
            </a:pPr>
            <a:r>
              <a:rPr lang="en-US" altLang="ja-JP" sz="2700" dirty="0"/>
              <a:t>CPU</a:t>
            </a:r>
            <a:r>
              <a:rPr lang="ja-JP" altLang="en-US" sz="2700" dirty="0"/>
              <a:t>の計算能力と比較し、</a:t>
            </a:r>
            <a:r>
              <a:rPr lang="en-US" altLang="ja-JP" sz="2700" dirty="0"/>
              <a:t>GPGPU</a:t>
            </a:r>
            <a:r>
              <a:rPr lang="ja-JP" altLang="en-US" sz="2700" dirty="0"/>
              <a:t>は高速に</a:t>
            </a:r>
            <a:endParaRPr lang="en-US" altLang="ja-JP" sz="2700" dirty="0"/>
          </a:p>
          <a:p>
            <a:pPr marL="0" indent="0">
              <a:buNone/>
            </a:pPr>
            <a:r>
              <a:rPr lang="ja-JP" altLang="en-US" sz="2700" dirty="0"/>
              <a:t>計算処理を行うことができる</a:t>
            </a:r>
            <a:endParaRPr lang="en-US" altLang="ja-JP" sz="2700" dirty="0"/>
          </a:p>
          <a:p>
            <a:pPr marL="0" indent="0">
              <a:buNone/>
            </a:pPr>
            <a:endParaRPr lang="en-US" altLang="ja-JP" sz="2700" dirty="0"/>
          </a:p>
          <a:p>
            <a:pPr marL="0" indent="0">
              <a:buNone/>
            </a:pPr>
            <a:endParaRPr lang="en-US" altLang="ja-JP" sz="2700" dirty="0"/>
          </a:p>
          <a:p>
            <a:pPr marL="0" indent="0">
              <a:buNone/>
            </a:pPr>
            <a:r>
              <a:rPr lang="en-US" altLang="ja-JP" sz="2700" dirty="0"/>
              <a:t>GPGPU</a:t>
            </a:r>
            <a:r>
              <a:rPr lang="ja-JP" altLang="en-US" sz="2700" dirty="0"/>
              <a:t>計算は、</a:t>
            </a:r>
            <a:r>
              <a:rPr lang="en-US" altLang="ja-JP" sz="2700" dirty="0"/>
              <a:t>CPU</a:t>
            </a:r>
            <a:r>
              <a:rPr lang="ja-JP" altLang="en-US" sz="2700" dirty="0"/>
              <a:t>を用いた従来手法より</a:t>
            </a:r>
            <a:endParaRPr lang="en-US" altLang="ja-JP" sz="2700" dirty="0"/>
          </a:p>
          <a:p>
            <a:pPr marL="0" indent="0">
              <a:buNone/>
            </a:pPr>
            <a:r>
              <a:rPr lang="ja-JP" altLang="en-US" sz="2700" dirty="0"/>
              <a:t>どの程度計算時間が短縮されるのか？</a:t>
            </a:r>
            <a:endParaRPr lang="en-US" altLang="ja-JP" sz="2700" dirty="0"/>
          </a:p>
          <a:p>
            <a:pPr marL="0" indent="0">
              <a:buNone/>
            </a:pPr>
            <a:endParaRPr lang="en-US" altLang="ja-JP" sz="2700" dirty="0"/>
          </a:p>
          <a:p>
            <a:pPr marL="0" indent="0">
              <a:buNone/>
            </a:pPr>
            <a:r>
              <a:rPr lang="en-US" altLang="ja-JP" sz="2700" dirty="0"/>
              <a:t>GPGPU</a:t>
            </a:r>
            <a:r>
              <a:rPr lang="ja-JP" altLang="en-US" sz="2700" dirty="0"/>
              <a:t>計算においてデータ転送量の軽減のため</a:t>
            </a:r>
            <a:endParaRPr lang="en-US" altLang="ja-JP" sz="2700" dirty="0"/>
          </a:p>
          <a:p>
            <a:pPr marL="0" indent="0">
              <a:buNone/>
            </a:pPr>
            <a:r>
              <a:rPr lang="ja-JP" altLang="en-US" sz="2700" dirty="0"/>
              <a:t>単精度計算を用いることは有効な手段になりうるか？</a:t>
            </a:r>
          </a:p>
        </p:txBody>
      </p:sp>
      <p:sp>
        <p:nvSpPr>
          <p:cNvPr id="4" name="矢印: 下 3">
            <a:extLst>
              <a:ext uri="{FF2B5EF4-FFF2-40B4-BE49-F238E27FC236}">
                <a16:creationId xmlns:a16="http://schemas.microsoft.com/office/drawing/2014/main" id="{C922FB67-7FBB-4D52-BB27-00634A5F9DF8}"/>
              </a:ext>
            </a:extLst>
          </p:cNvPr>
          <p:cNvSpPr/>
          <p:nvPr/>
        </p:nvSpPr>
        <p:spPr>
          <a:xfrm>
            <a:off x="3906868" y="2690444"/>
            <a:ext cx="1330264" cy="609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135047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片側の 2 つの角を切り取った四角形 44"/>
          <p:cNvSpPr/>
          <p:nvPr/>
        </p:nvSpPr>
        <p:spPr>
          <a:xfrm>
            <a:off x="4512123" y="3965170"/>
            <a:ext cx="4135861" cy="2812893"/>
          </a:xfrm>
          <a:prstGeom prst="snip2SameRect">
            <a:avLst/>
          </a:prstGeom>
          <a:ln w="38100">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片側の 2 つの角を切り取った四角形 6"/>
          <p:cNvSpPr/>
          <p:nvPr/>
        </p:nvSpPr>
        <p:spPr>
          <a:xfrm>
            <a:off x="286510" y="3965171"/>
            <a:ext cx="4135861" cy="2812893"/>
          </a:xfrm>
          <a:prstGeom prst="snip2SameRect">
            <a:avLst/>
          </a:prstGeom>
          <a:ln w="381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rgbClr val="7030A0"/>
              </a:solidFill>
            </a:endParaRPr>
          </a:p>
        </p:txBody>
      </p:sp>
      <p:sp>
        <p:nvSpPr>
          <p:cNvPr id="2" name="タイトル 1"/>
          <p:cNvSpPr>
            <a:spLocks noGrp="1"/>
          </p:cNvSpPr>
          <p:nvPr>
            <p:ph type="title"/>
          </p:nvPr>
        </p:nvSpPr>
        <p:spPr>
          <a:xfrm>
            <a:off x="628650" y="365127"/>
            <a:ext cx="7886700" cy="890096"/>
          </a:xfrm>
        </p:spPr>
        <p:txBody>
          <a:bodyPr/>
          <a:lstStyle/>
          <a:p>
            <a:r>
              <a:rPr kumimoji="1" lang="ja-JP" altLang="en-US" dirty="0"/>
              <a:t>実験方法</a:t>
            </a:r>
          </a:p>
        </p:txBody>
      </p:sp>
      <p:sp>
        <p:nvSpPr>
          <p:cNvPr id="3" name="コンテンツ プレースホルダー 2"/>
          <p:cNvSpPr>
            <a:spLocks noGrp="1"/>
          </p:cNvSpPr>
          <p:nvPr>
            <p:ph idx="1"/>
          </p:nvPr>
        </p:nvSpPr>
        <p:spPr>
          <a:xfrm>
            <a:off x="5344217" y="1130009"/>
            <a:ext cx="3686968" cy="1821296"/>
          </a:xfrm>
        </p:spPr>
        <p:txBody>
          <a:bodyPr>
            <a:normAutofit fontScale="92500"/>
          </a:bodyPr>
          <a:lstStyle/>
          <a:p>
            <a:pPr marL="0" indent="0">
              <a:buNone/>
            </a:pPr>
            <a:r>
              <a:rPr lang="en-US" altLang="ja-JP" sz="3200" dirty="0"/>
              <a:t>C</a:t>
            </a:r>
            <a:r>
              <a:rPr lang="ja-JP" altLang="en-US" sz="3200" dirty="0"/>
              <a:t>言語と</a:t>
            </a:r>
            <a:r>
              <a:rPr lang="en-US" altLang="ja-JP" sz="3200" dirty="0"/>
              <a:t>CUDA</a:t>
            </a:r>
            <a:r>
              <a:rPr lang="ja-JP" altLang="en-US" sz="3200" dirty="0"/>
              <a:t>で</a:t>
            </a:r>
            <a:endParaRPr lang="en-US" altLang="ja-JP" sz="3200" dirty="0"/>
          </a:p>
          <a:p>
            <a:pPr marL="0" indent="0">
              <a:buNone/>
            </a:pPr>
            <a:r>
              <a:rPr lang="ja-JP" altLang="en-US" sz="3200" dirty="0"/>
              <a:t>同じ計算処理を行う</a:t>
            </a:r>
            <a:endParaRPr lang="en-US" altLang="ja-JP" sz="3200" dirty="0"/>
          </a:p>
          <a:p>
            <a:pPr marL="0" indent="0">
              <a:buNone/>
            </a:pPr>
            <a:r>
              <a:rPr kumimoji="1" lang="ja-JP" altLang="en-US" sz="3200" dirty="0"/>
              <a:t>プログラムを作成</a:t>
            </a:r>
            <a:endParaRPr kumimoji="1" lang="en-US" altLang="ja-JP" sz="3200" dirty="0"/>
          </a:p>
        </p:txBody>
      </p:sp>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7</a:t>
            </a:fld>
            <a:endParaRPr kumimoji="1" lang="ja-JP" altLang="en-US"/>
          </a:p>
        </p:txBody>
      </p:sp>
      <p:grpSp>
        <p:nvGrpSpPr>
          <p:cNvPr id="6" name="グループ化 5"/>
          <p:cNvGrpSpPr/>
          <p:nvPr/>
        </p:nvGrpSpPr>
        <p:grpSpPr>
          <a:xfrm>
            <a:off x="180394" y="1115668"/>
            <a:ext cx="4990368" cy="2363976"/>
            <a:chOff x="7508411" y="23933973"/>
            <a:chExt cx="6377337" cy="3165473"/>
          </a:xfrm>
        </p:grpSpPr>
        <p:grpSp>
          <p:nvGrpSpPr>
            <p:cNvPr id="8" name="グループ化 7"/>
            <p:cNvGrpSpPr/>
            <p:nvPr/>
          </p:nvGrpSpPr>
          <p:grpSpPr>
            <a:xfrm>
              <a:off x="7976338" y="23933973"/>
              <a:ext cx="5678224" cy="3115679"/>
              <a:chOff x="8192845" y="24389653"/>
              <a:chExt cx="5678224" cy="3115679"/>
            </a:xfrm>
          </p:grpSpPr>
          <p:grpSp>
            <p:nvGrpSpPr>
              <p:cNvPr id="11" name="グループ化 10"/>
              <p:cNvGrpSpPr/>
              <p:nvPr/>
            </p:nvGrpSpPr>
            <p:grpSpPr>
              <a:xfrm>
                <a:off x="8192845" y="25368494"/>
                <a:ext cx="5678224" cy="2136838"/>
                <a:chOff x="8050767" y="25169992"/>
                <a:chExt cx="5678224" cy="2136838"/>
              </a:xfrm>
            </p:grpSpPr>
            <p:sp>
              <p:nvSpPr>
                <p:cNvPr id="18" name="フリーフォーム 17"/>
                <p:cNvSpPr/>
                <p:nvPr/>
              </p:nvSpPr>
              <p:spPr>
                <a:xfrm>
                  <a:off x="12743782" y="25169992"/>
                  <a:ext cx="985209" cy="710294"/>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ln/>
              </p:spPr>
              <p:style>
                <a:lnRef idx="0">
                  <a:schemeClr val="accent3"/>
                </a:lnRef>
                <a:fillRef idx="3">
                  <a:schemeClr val="accent3"/>
                </a:fillRef>
                <a:effectRef idx="3">
                  <a:schemeClr val="accent3"/>
                </a:effectRef>
                <a:fontRef idx="minor">
                  <a:schemeClr val="lt1"/>
                </a:fontRef>
              </p:style>
              <p:txBody>
                <a:bodyPr vert="horz" lIns="36000" tIns="36000" rIns="36000" bIns="36000" anchor="ctr" anchorCtr="1" compatLnSpc="0"/>
                <a:lstStyle/>
                <a:p>
                  <a:endParaRPr lang="ja-JP" altLang="en-US"/>
                </a:p>
              </p:txBody>
            </p:sp>
            <p:sp>
              <p:nvSpPr>
                <p:cNvPr id="19" name="フリーフォーム 18"/>
                <p:cNvSpPr/>
                <p:nvPr/>
              </p:nvSpPr>
              <p:spPr>
                <a:xfrm>
                  <a:off x="11521326" y="25171659"/>
                  <a:ext cx="986871" cy="712106"/>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ln/>
              </p:spPr>
              <p:style>
                <a:lnRef idx="0">
                  <a:schemeClr val="accent3"/>
                </a:lnRef>
                <a:fillRef idx="3">
                  <a:schemeClr val="accent3"/>
                </a:fillRef>
                <a:effectRef idx="3">
                  <a:schemeClr val="accent3"/>
                </a:effectRef>
                <a:fontRef idx="minor">
                  <a:schemeClr val="lt1"/>
                </a:fontRef>
              </p:style>
              <p:txBody>
                <a:bodyPr vert="horz" lIns="36000" tIns="36000" rIns="36000" bIns="36000" anchor="ctr" anchorCtr="1" compatLnSpc="0"/>
                <a:lstStyle/>
                <a:p>
                  <a:endParaRPr lang="ja-JP" altLang="en-US"/>
                </a:p>
              </p:txBody>
            </p:sp>
            <p:sp>
              <p:nvSpPr>
                <p:cNvPr id="20" name="フリーフォーム 19"/>
                <p:cNvSpPr/>
                <p:nvPr/>
              </p:nvSpPr>
              <p:spPr>
                <a:xfrm>
                  <a:off x="10369519" y="25170621"/>
                  <a:ext cx="985209" cy="712106"/>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ln/>
              </p:spPr>
              <p:style>
                <a:lnRef idx="0">
                  <a:schemeClr val="accent3"/>
                </a:lnRef>
                <a:fillRef idx="3">
                  <a:schemeClr val="accent3"/>
                </a:fillRef>
                <a:effectRef idx="3">
                  <a:schemeClr val="accent3"/>
                </a:effectRef>
                <a:fontRef idx="minor">
                  <a:schemeClr val="lt1"/>
                </a:fontRef>
              </p:style>
              <p:txBody>
                <a:bodyPr vert="horz" lIns="36000" tIns="36000" rIns="36000" bIns="36000" anchor="ctr" anchorCtr="1" compatLnSpc="0"/>
                <a:lstStyle/>
                <a:p>
                  <a:endParaRPr lang="ja-JP" altLang="en-US"/>
                </a:p>
              </p:txBody>
            </p:sp>
            <p:sp>
              <p:nvSpPr>
                <p:cNvPr id="21" name="フリーフォーム 20"/>
                <p:cNvSpPr/>
                <p:nvPr/>
              </p:nvSpPr>
              <p:spPr>
                <a:xfrm>
                  <a:off x="9178987" y="25176407"/>
                  <a:ext cx="985209" cy="710294"/>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ln/>
              </p:spPr>
              <p:style>
                <a:lnRef idx="0">
                  <a:schemeClr val="accent3"/>
                </a:lnRef>
                <a:fillRef idx="3">
                  <a:schemeClr val="accent3"/>
                </a:fillRef>
                <a:effectRef idx="3">
                  <a:schemeClr val="accent3"/>
                </a:effectRef>
                <a:fontRef idx="minor">
                  <a:schemeClr val="lt1"/>
                </a:fontRef>
              </p:style>
              <p:txBody>
                <a:bodyPr vert="horz" lIns="36000" tIns="36000" rIns="36000" bIns="36000" anchor="ctr" anchorCtr="1" compatLnSpc="0"/>
                <a:lstStyle/>
                <a:p>
                  <a:endParaRPr lang="ja-JP" altLang="en-US"/>
                </a:p>
              </p:txBody>
            </p:sp>
            <p:sp>
              <p:nvSpPr>
                <p:cNvPr id="22" name="フリーフォーム 21"/>
                <p:cNvSpPr/>
                <p:nvPr/>
              </p:nvSpPr>
              <p:spPr>
                <a:xfrm>
                  <a:off x="8050767" y="25176407"/>
                  <a:ext cx="986871" cy="710294"/>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ln/>
              </p:spPr>
              <p:style>
                <a:lnRef idx="0">
                  <a:schemeClr val="accent3"/>
                </a:lnRef>
                <a:fillRef idx="3">
                  <a:schemeClr val="accent3"/>
                </a:fillRef>
                <a:effectRef idx="3">
                  <a:schemeClr val="accent3"/>
                </a:effectRef>
                <a:fontRef idx="minor">
                  <a:schemeClr val="lt1"/>
                </a:fontRef>
              </p:style>
              <p:txBody>
                <a:bodyPr vert="horz" lIns="36000" tIns="36000" rIns="36000" bIns="36000" anchor="ctr" anchorCtr="1" compatLnSpc="0"/>
                <a:lstStyle/>
                <a:p>
                  <a:endParaRPr lang="ja-JP" altLang="en-US"/>
                </a:p>
              </p:txBody>
            </p:sp>
            <p:cxnSp>
              <p:nvCxnSpPr>
                <p:cNvPr id="23" name="直線コネクタ 22"/>
                <p:cNvCxnSpPr>
                  <a:stCxn id="25" idx="0"/>
                  <a:endCxn id="20" idx="2"/>
                </p:cNvCxnSpPr>
                <p:nvPr/>
              </p:nvCxnSpPr>
              <p:spPr>
                <a:xfrm flipV="1">
                  <a:off x="10862124" y="25882727"/>
                  <a:ext cx="0" cy="766427"/>
                </a:xfrm>
                <a:prstGeom prst="line">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直線コネクタ 23"/>
                <p:cNvCxnSpPr>
                  <a:stCxn id="25" idx="0"/>
                  <a:endCxn id="19" idx="2"/>
                </p:cNvCxnSpPr>
                <p:nvPr/>
              </p:nvCxnSpPr>
              <p:spPr>
                <a:xfrm flipV="1">
                  <a:off x="10862124" y="25883765"/>
                  <a:ext cx="1152638" cy="765389"/>
                </a:xfrm>
                <a:prstGeom prst="line">
                  <a:avLst/>
                </a:prstGeom>
                <a:ln>
                  <a:tailEnd type="arrow"/>
                </a:ln>
              </p:spPr>
              <p:style>
                <a:lnRef idx="3">
                  <a:schemeClr val="accent2"/>
                </a:lnRef>
                <a:fillRef idx="0">
                  <a:schemeClr val="accent2"/>
                </a:fillRef>
                <a:effectRef idx="2">
                  <a:schemeClr val="accent2"/>
                </a:effectRef>
                <a:fontRef idx="minor">
                  <a:schemeClr val="tx1"/>
                </a:fontRef>
              </p:style>
            </p:cxnSp>
            <p:sp>
              <p:nvSpPr>
                <p:cNvPr id="25" name="フリーフォーム 24"/>
                <p:cNvSpPr/>
                <p:nvPr/>
              </p:nvSpPr>
              <p:spPr>
                <a:xfrm>
                  <a:off x="9774738" y="26649154"/>
                  <a:ext cx="2174771" cy="657676"/>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ln/>
              </p:spPr>
              <p:style>
                <a:lnRef idx="2">
                  <a:schemeClr val="accent2"/>
                </a:lnRef>
                <a:fillRef idx="1">
                  <a:schemeClr val="lt1"/>
                </a:fillRef>
                <a:effectRef idx="0">
                  <a:schemeClr val="accent2"/>
                </a:effectRef>
                <a:fontRef idx="minor">
                  <a:schemeClr val="dk1"/>
                </a:fontRef>
              </p:style>
              <p:txBody>
                <a:bodyPr vert="horz" lIns="36000" tIns="36000" rIns="36000" bIns="36000" anchor="ctr" anchorCtr="1" compatLnSpc="0"/>
                <a:lstStyle/>
                <a:p>
                  <a:pPr algn="ctr">
                    <a:spcAft>
                      <a:spcPts val="0"/>
                    </a:spcAft>
                  </a:pPr>
                  <a:r>
                    <a:rPr lang="ja-JP" altLang="en-US" kern="100" dirty="0">
                      <a:ea typeface="游明朝" panose="02020400000000000000" pitchFamily="18" charset="-128"/>
                      <a:cs typeface="Times New Roman" panose="02020603050405020304" pitchFamily="18" charset="0"/>
                    </a:rPr>
                    <a:t>入力</a:t>
                  </a:r>
                  <a:endParaRPr lang="ja-JP" kern="100" dirty="0">
                    <a:effectLst/>
                    <a:ea typeface="游明朝" panose="02020400000000000000" pitchFamily="18" charset="-128"/>
                    <a:cs typeface="Times New Roman" panose="02020603050405020304" pitchFamily="18" charset="0"/>
                  </a:endParaRPr>
                </a:p>
              </p:txBody>
            </p:sp>
            <p:cxnSp>
              <p:nvCxnSpPr>
                <p:cNvPr id="26" name="直線コネクタ 25"/>
                <p:cNvCxnSpPr>
                  <a:stCxn id="25" idx="0"/>
                  <a:endCxn id="18" idx="2"/>
                </p:cNvCxnSpPr>
                <p:nvPr/>
              </p:nvCxnSpPr>
              <p:spPr>
                <a:xfrm flipV="1">
                  <a:off x="10862124" y="25880286"/>
                  <a:ext cx="2374263" cy="768868"/>
                </a:xfrm>
                <a:prstGeom prst="line">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7" name="直線コネクタ 26"/>
                <p:cNvCxnSpPr>
                  <a:stCxn id="25" idx="0"/>
                  <a:endCxn id="22" idx="2"/>
                </p:cNvCxnSpPr>
                <p:nvPr/>
              </p:nvCxnSpPr>
              <p:spPr>
                <a:xfrm flipH="1" flipV="1">
                  <a:off x="8544203" y="25886701"/>
                  <a:ext cx="2317921" cy="762453"/>
                </a:xfrm>
                <a:prstGeom prst="line">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8" name="直線コネクタ 27"/>
                <p:cNvCxnSpPr>
                  <a:stCxn id="25" idx="0"/>
                  <a:endCxn id="21" idx="2"/>
                </p:cNvCxnSpPr>
                <p:nvPr/>
              </p:nvCxnSpPr>
              <p:spPr>
                <a:xfrm flipH="1" flipV="1">
                  <a:off x="9671592" y="25886701"/>
                  <a:ext cx="1190532" cy="762453"/>
                </a:xfrm>
                <a:prstGeom prst="line">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2" name="上矢印 11"/>
              <p:cNvSpPr/>
              <p:nvPr/>
            </p:nvSpPr>
            <p:spPr>
              <a:xfrm>
                <a:off x="8559953" y="24908584"/>
                <a:ext cx="255587" cy="4282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矢印 12"/>
              <p:cNvSpPr/>
              <p:nvPr/>
            </p:nvSpPr>
            <p:spPr>
              <a:xfrm>
                <a:off x="9685875" y="24908584"/>
                <a:ext cx="255587" cy="4282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上矢印 13"/>
              <p:cNvSpPr/>
              <p:nvPr/>
            </p:nvSpPr>
            <p:spPr>
              <a:xfrm>
                <a:off x="10866922" y="24908584"/>
                <a:ext cx="255587" cy="4282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上矢印 14"/>
              <p:cNvSpPr/>
              <p:nvPr/>
            </p:nvSpPr>
            <p:spPr>
              <a:xfrm>
                <a:off x="12066849" y="24908584"/>
                <a:ext cx="255587" cy="4282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上矢印 15"/>
              <p:cNvSpPr/>
              <p:nvPr/>
            </p:nvSpPr>
            <p:spPr>
              <a:xfrm>
                <a:off x="13247896" y="24908584"/>
                <a:ext cx="255587" cy="4282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8283402" y="24389653"/>
                <a:ext cx="5422625" cy="455337"/>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dirty="0"/>
                  <a:t>出力</a:t>
                </a:r>
              </a:p>
            </p:txBody>
          </p:sp>
        </p:grpSp>
        <p:sp>
          <p:nvSpPr>
            <p:cNvPr id="9" name="角丸四角形吹き出し 8"/>
            <p:cNvSpPr/>
            <p:nvPr/>
          </p:nvSpPr>
          <p:spPr>
            <a:xfrm>
              <a:off x="11965868" y="26426333"/>
              <a:ext cx="1919880" cy="673113"/>
            </a:xfrm>
            <a:prstGeom prst="wedgeRoundRectCallout">
              <a:avLst>
                <a:gd name="adj1" fmla="val 18543"/>
                <a:gd name="adj2" fmla="val -15314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ニューロン</a:t>
              </a:r>
            </a:p>
          </p:txBody>
        </p:sp>
        <p:sp>
          <p:nvSpPr>
            <p:cNvPr id="10" name="角丸四角形吹き出し 9"/>
            <p:cNvSpPr/>
            <p:nvPr/>
          </p:nvSpPr>
          <p:spPr>
            <a:xfrm>
              <a:off x="7508411" y="26211032"/>
              <a:ext cx="1919880" cy="673113"/>
            </a:xfrm>
            <a:prstGeom prst="wedgeRoundRectCallout">
              <a:avLst>
                <a:gd name="adj1" fmla="val 52875"/>
                <a:gd name="adj2" fmla="val -26358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発火データ</a:t>
              </a:r>
            </a:p>
          </p:txBody>
        </p:sp>
      </p:grpSp>
      <p:sp>
        <p:nvSpPr>
          <p:cNvPr id="34" name="角丸四角形 33"/>
          <p:cNvSpPr/>
          <p:nvPr/>
        </p:nvSpPr>
        <p:spPr>
          <a:xfrm>
            <a:off x="978800" y="4892584"/>
            <a:ext cx="2751280" cy="703934"/>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3200" b="1" dirty="0">
                <a:solidFill>
                  <a:schemeClr val="bg1"/>
                </a:solidFill>
              </a:rPr>
              <a:t>LIF</a:t>
            </a:r>
            <a:r>
              <a:rPr kumimoji="1" lang="ja-JP" altLang="en-US" sz="3200" b="1" dirty="0">
                <a:solidFill>
                  <a:schemeClr val="bg1"/>
                </a:solidFill>
              </a:rPr>
              <a:t>モデル</a:t>
            </a:r>
          </a:p>
        </p:txBody>
      </p:sp>
      <p:sp>
        <p:nvSpPr>
          <p:cNvPr id="39" name="角丸四角形 38"/>
          <p:cNvSpPr/>
          <p:nvPr/>
        </p:nvSpPr>
        <p:spPr>
          <a:xfrm>
            <a:off x="531950" y="5721207"/>
            <a:ext cx="3537937" cy="758826"/>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ja-JP" sz="3200" b="1" dirty="0" err="1">
                <a:solidFill>
                  <a:schemeClr val="bg1"/>
                </a:solidFill>
              </a:rPr>
              <a:t>Izhikevich</a:t>
            </a:r>
            <a:r>
              <a:rPr kumimoji="1" lang="ja-JP" altLang="en-US" sz="3200" b="1" dirty="0">
                <a:solidFill>
                  <a:schemeClr val="bg1"/>
                </a:solidFill>
              </a:rPr>
              <a:t>モデル</a:t>
            </a:r>
          </a:p>
        </p:txBody>
      </p:sp>
      <p:sp>
        <p:nvSpPr>
          <p:cNvPr id="43" name="角丸四角形 42"/>
          <p:cNvSpPr/>
          <p:nvPr/>
        </p:nvSpPr>
        <p:spPr>
          <a:xfrm>
            <a:off x="4985825" y="4737726"/>
            <a:ext cx="3230903" cy="90139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ja-JP" sz="2800" b="1" dirty="0">
                <a:solidFill>
                  <a:schemeClr val="bg1"/>
                </a:solidFill>
              </a:rPr>
              <a:t>Hodgkin-Huxley</a:t>
            </a:r>
            <a:r>
              <a:rPr kumimoji="1" lang="ja-JP" altLang="en-US" sz="2800" b="1" dirty="0">
                <a:solidFill>
                  <a:schemeClr val="bg1"/>
                </a:solidFill>
              </a:rPr>
              <a:t>モデル</a:t>
            </a:r>
          </a:p>
        </p:txBody>
      </p:sp>
      <p:sp>
        <p:nvSpPr>
          <p:cNvPr id="44" name="角丸四角形 43"/>
          <p:cNvSpPr/>
          <p:nvPr/>
        </p:nvSpPr>
        <p:spPr>
          <a:xfrm>
            <a:off x="4948457" y="5763813"/>
            <a:ext cx="3305641" cy="86088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ja-JP" sz="2800" b="1" dirty="0">
                <a:solidFill>
                  <a:schemeClr val="bg1"/>
                </a:solidFill>
              </a:rPr>
              <a:t>2-compartment</a:t>
            </a:r>
          </a:p>
          <a:p>
            <a:pPr algn="ctr"/>
            <a:r>
              <a:rPr kumimoji="1" lang="ja-JP" altLang="en-US" sz="2800" b="1" dirty="0">
                <a:solidFill>
                  <a:schemeClr val="bg1"/>
                </a:solidFill>
              </a:rPr>
              <a:t>モデル</a:t>
            </a:r>
          </a:p>
        </p:txBody>
      </p:sp>
      <p:sp>
        <p:nvSpPr>
          <p:cNvPr id="29" name="テキスト ボックス 28"/>
          <p:cNvSpPr txBox="1"/>
          <p:nvPr/>
        </p:nvSpPr>
        <p:spPr>
          <a:xfrm>
            <a:off x="1182730" y="4009776"/>
            <a:ext cx="2236510" cy="707886"/>
          </a:xfrm>
          <a:prstGeom prst="rect">
            <a:avLst/>
          </a:prstGeom>
          <a:noFill/>
        </p:spPr>
        <p:txBody>
          <a:bodyPr wrap="none" rtlCol="0">
            <a:spAutoFit/>
          </a:bodyPr>
          <a:lstStyle/>
          <a:p>
            <a:pPr algn="ctr"/>
            <a:r>
              <a:rPr lang="ja-JP" altLang="en-US" sz="2000" b="1" dirty="0">
                <a:solidFill>
                  <a:srgbClr val="7030A0"/>
                </a:solidFill>
              </a:rPr>
              <a:t>閾値</a:t>
            </a:r>
            <a:r>
              <a:rPr kumimoji="1" lang="ja-JP" altLang="en-US" sz="2000" b="1" dirty="0">
                <a:solidFill>
                  <a:srgbClr val="7030A0"/>
                </a:solidFill>
              </a:rPr>
              <a:t>発火型</a:t>
            </a:r>
            <a:endParaRPr kumimoji="1" lang="en-US" altLang="ja-JP" sz="2000" b="1" dirty="0">
              <a:solidFill>
                <a:srgbClr val="7030A0"/>
              </a:solidFill>
            </a:endParaRPr>
          </a:p>
          <a:p>
            <a:pPr algn="ctr"/>
            <a:r>
              <a:rPr kumimoji="1" lang="ja-JP" altLang="en-US" sz="2000" b="1" dirty="0">
                <a:solidFill>
                  <a:srgbClr val="7030A0"/>
                </a:solidFill>
              </a:rPr>
              <a:t>ニューロンモデル</a:t>
            </a:r>
          </a:p>
        </p:txBody>
      </p:sp>
      <p:sp>
        <p:nvSpPr>
          <p:cNvPr id="46" name="テキスト ボックス 45"/>
          <p:cNvSpPr txBox="1"/>
          <p:nvPr/>
        </p:nvSpPr>
        <p:spPr>
          <a:xfrm>
            <a:off x="5461798" y="4018819"/>
            <a:ext cx="2236510" cy="707886"/>
          </a:xfrm>
          <a:prstGeom prst="rect">
            <a:avLst/>
          </a:prstGeom>
          <a:noFill/>
        </p:spPr>
        <p:txBody>
          <a:bodyPr wrap="none" rtlCol="0">
            <a:spAutoFit/>
          </a:bodyPr>
          <a:lstStyle/>
          <a:p>
            <a:r>
              <a:rPr kumimoji="1" lang="ja-JP" altLang="en-US" sz="2000" b="1" dirty="0">
                <a:solidFill>
                  <a:schemeClr val="accent6"/>
                </a:solidFill>
              </a:rPr>
              <a:t>イオンチャネル型</a:t>
            </a:r>
            <a:endParaRPr kumimoji="1" lang="en-US" altLang="ja-JP" sz="2000" b="1" dirty="0">
              <a:solidFill>
                <a:schemeClr val="accent6"/>
              </a:solidFill>
            </a:endParaRPr>
          </a:p>
          <a:p>
            <a:r>
              <a:rPr kumimoji="1" lang="ja-JP" altLang="en-US" sz="2000" b="1" dirty="0">
                <a:solidFill>
                  <a:schemeClr val="accent6"/>
                </a:solidFill>
              </a:rPr>
              <a:t>ニューロンモデル</a:t>
            </a:r>
          </a:p>
        </p:txBody>
      </p:sp>
      <p:sp>
        <p:nvSpPr>
          <p:cNvPr id="30" name="テキスト ボックス 29"/>
          <p:cNvSpPr txBox="1"/>
          <p:nvPr/>
        </p:nvSpPr>
        <p:spPr>
          <a:xfrm>
            <a:off x="5690891" y="2894646"/>
            <a:ext cx="2010487" cy="707886"/>
          </a:xfrm>
          <a:prstGeom prst="rect">
            <a:avLst/>
          </a:prstGeom>
          <a:noFill/>
          <a:ln w="19050">
            <a:solidFill>
              <a:schemeClr val="tx1"/>
            </a:solidFill>
          </a:ln>
        </p:spPr>
        <p:txBody>
          <a:bodyPr wrap="none" rtlCol="0">
            <a:spAutoFit/>
          </a:bodyPr>
          <a:lstStyle/>
          <a:p>
            <a:r>
              <a:rPr lang="ja-JP" altLang="en-US" sz="2000" dirty="0"/>
              <a:t>ニューロン数</a:t>
            </a:r>
            <a:r>
              <a:rPr lang="en-US" altLang="ja-JP" sz="2000" dirty="0"/>
              <a:t>N</a:t>
            </a:r>
          </a:p>
          <a:p>
            <a:r>
              <a:rPr lang="en-US" altLang="ja-JP" sz="2000" dirty="0"/>
              <a:t>=2^n(n=8</a:t>
            </a:r>
            <a:r>
              <a:rPr lang="ja-JP" altLang="en-US" sz="2000" dirty="0"/>
              <a:t>～</a:t>
            </a:r>
            <a:r>
              <a:rPr lang="en-US" altLang="ja-JP" sz="2000" dirty="0"/>
              <a:t>18)</a:t>
            </a:r>
            <a:endParaRPr kumimoji="1" lang="ja-JP" altLang="en-US" sz="2000" dirty="0"/>
          </a:p>
        </p:txBody>
      </p:sp>
    </p:spTree>
    <p:extLst>
      <p:ext uri="{BB962C8B-B14F-4D97-AF65-F5344CB8AC3E}">
        <p14:creationId xmlns:p14="http://schemas.microsoft.com/office/powerpoint/2010/main" val="2097932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15034"/>
          </a:xfrm>
        </p:spPr>
        <p:txBody>
          <a:bodyPr>
            <a:normAutofit/>
          </a:bodyPr>
          <a:lstStyle/>
          <a:p>
            <a:r>
              <a:rPr lang="ja-JP" altLang="en-US" dirty="0"/>
              <a:t>閾値発火型ニューロンモデル</a:t>
            </a:r>
            <a:endParaRPr kumimoji="1" lang="ja-JP" altLang="en-US" dirty="0"/>
          </a:p>
        </p:txBody>
      </p:sp>
      <p:sp>
        <p:nvSpPr>
          <p:cNvPr id="4" name="スライド番号プレースホルダー 3"/>
          <p:cNvSpPr>
            <a:spLocks noGrp="1"/>
          </p:cNvSpPr>
          <p:nvPr>
            <p:ph type="sldNum" sz="quarter" idx="12"/>
          </p:nvPr>
        </p:nvSpPr>
        <p:spPr/>
        <p:txBody>
          <a:bodyPr/>
          <a:lstStyle/>
          <a:p>
            <a:fld id="{AA31B575-576A-460D-A78B-4DD9300BA0DA}" type="slidenum">
              <a:rPr kumimoji="1" lang="ja-JP" altLang="en-US" smtClean="0"/>
              <a:t>8</a:t>
            </a:fld>
            <a:endParaRPr kumimoji="1" lang="ja-JP" altLang="en-US"/>
          </a:p>
        </p:txBody>
      </p:sp>
      <p:sp>
        <p:nvSpPr>
          <p:cNvPr id="5" name="角丸四角形 4"/>
          <p:cNvSpPr/>
          <p:nvPr/>
        </p:nvSpPr>
        <p:spPr>
          <a:xfrm>
            <a:off x="628650" y="1550635"/>
            <a:ext cx="2751280" cy="703934"/>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sz="3200" b="1" dirty="0">
                <a:solidFill>
                  <a:schemeClr val="bg1"/>
                </a:solidFill>
              </a:rPr>
              <a:t>LIF</a:t>
            </a:r>
            <a:r>
              <a:rPr kumimoji="1" lang="ja-JP" altLang="en-US" sz="3200" b="1" dirty="0">
                <a:solidFill>
                  <a:schemeClr val="bg1"/>
                </a:solidFill>
              </a:rPr>
              <a:t>モデル</a:t>
            </a:r>
          </a:p>
        </p:txBody>
      </p:sp>
      <p:pic>
        <p:nvPicPr>
          <p:cNvPr id="7" name="図 6"/>
          <p:cNvPicPr>
            <a:picLocks noChangeAspect="1"/>
          </p:cNvPicPr>
          <p:nvPr/>
        </p:nvPicPr>
        <p:blipFill>
          <a:blip r:embed="rId3"/>
          <a:stretch>
            <a:fillRect/>
          </a:stretch>
        </p:blipFill>
        <p:spPr>
          <a:xfrm>
            <a:off x="-1080931" y="3094973"/>
            <a:ext cx="6678830" cy="724358"/>
          </a:xfrm>
          <a:prstGeom prst="rect">
            <a:avLst/>
          </a:prstGeom>
        </p:spPr>
      </p:pic>
      <p:sp>
        <p:nvSpPr>
          <p:cNvPr id="9" name="テキスト ボックス 8"/>
          <p:cNvSpPr txBox="1"/>
          <p:nvPr/>
        </p:nvSpPr>
        <p:spPr>
          <a:xfrm>
            <a:off x="308971" y="4586972"/>
            <a:ext cx="3926076" cy="954107"/>
          </a:xfrm>
          <a:prstGeom prst="rect">
            <a:avLst/>
          </a:prstGeom>
          <a:noFill/>
        </p:spPr>
        <p:txBody>
          <a:bodyPr wrap="none" rtlCol="0">
            <a:spAutoFit/>
          </a:bodyPr>
          <a:lstStyle/>
          <a:p>
            <a:pPr algn="ctr"/>
            <a:r>
              <a:rPr lang="en-US" altLang="ja-JP" sz="2800" dirty="0">
                <a:solidFill>
                  <a:srgbClr val="FF0000"/>
                </a:solidFill>
                <a:latin typeface="HGP明朝B" panose="02020800000000000000" pitchFamily="18" charset="-128"/>
                <a:ea typeface="HGP明朝B" panose="02020800000000000000" pitchFamily="18" charset="-128"/>
              </a:rPr>
              <a:t>If</a:t>
            </a:r>
            <a:r>
              <a:rPr lang="en-US" altLang="ja-JP" sz="2800" dirty="0">
                <a:latin typeface="HGP明朝B" panose="02020800000000000000" pitchFamily="18" charset="-128"/>
                <a:ea typeface="HGP明朝B" panose="02020800000000000000" pitchFamily="18" charset="-128"/>
              </a:rPr>
              <a:t> V&gt;Threshold, </a:t>
            </a:r>
          </a:p>
          <a:p>
            <a:pPr algn="ctr"/>
            <a:r>
              <a:rPr lang="en-US" altLang="ja-JP" sz="2800" dirty="0">
                <a:latin typeface="HGP明朝B" panose="02020800000000000000" pitchFamily="18" charset="-128"/>
                <a:ea typeface="HGP明朝B" panose="02020800000000000000" pitchFamily="18" charset="-128"/>
              </a:rPr>
              <a:t>V=30mV after that v</a:t>
            </a:r>
            <a:r>
              <a:rPr lang="ja-JP" altLang="en-US" sz="2800" dirty="0">
                <a:latin typeface="HGP明朝B" panose="02020800000000000000" pitchFamily="18" charset="-128"/>
                <a:ea typeface="HGP明朝B" panose="02020800000000000000" pitchFamily="18" charset="-128"/>
              </a:rPr>
              <a:t>←</a:t>
            </a:r>
            <a:r>
              <a:rPr lang="en-US" altLang="ja-JP" sz="2800" dirty="0">
                <a:latin typeface="HGP明朝B" panose="02020800000000000000" pitchFamily="18" charset="-128"/>
                <a:ea typeface="HGP明朝B" panose="02020800000000000000" pitchFamily="18" charset="-128"/>
              </a:rPr>
              <a:t>0</a:t>
            </a:r>
            <a:endParaRPr kumimoji="1" lang="ja-JP" altLang="en-US" dirty="0">
              <a:latin typeface="HGP明朝B" panose="02020800000000000000" pitchFamily="18" charset="-128"/>
              <a:ea typeface="HGP明朝B" panose="02020800000000000000" pitchFamily="18" charset="-128"/>
            </a:endParaRPr>
          </a:p>
        </p:txBody>
      </p:sp>
      <p:sp>
        <p:nvSpPr>
          <p:cNvPr id="12" name="角丸四角形 11"/>
          <p:cNvSpPr/>
          <p:nvPr/>
        </p:nvSpPr>
        <p:spPr>
          <a:xfrm>
            <a:off x="4733102" y="1550635"/>
            <a:ext cx="3537937" cy="758826"/>
          </a:xfrm>
          <a:prstGeom prst="roundRect">
            <a:avLst/>
          </a:prstGeom>
          <a:solidFill>
            <a:srgbClr val="7030A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ja-JP" sz="3200" b="1" dirty="0" err="1">
                <a:solidFill>
                  <a:schemeClr val="bg1"/>
                </a:solidFill>
              </a:rPr>
              <a:t>Izhikevich</a:t>
            </a:r>
            <a:r>
              <a:rPr kumimoji="1" lang="ja-JP" altLang="en-US" sz="3200" b="1" dirty="0">
                <a:solidFill>
                  <a:schemeClr val="bg1"/>
                </a:solidFill>
              </a:rPr>
              <a:t>モデル</a:t>
            </a:r>
          </a:p>
        </p:txBody>
      </p:sp>
      <p:pic>
        <p:nvPicPr>
          <p:cNvPr id="13" name="図 12"/>
          <p:cNvPicPr>
            <a:picLocks noChangeAspect="1"/>
          </p:cNvPicPr>
          <p:nvPr/>
        </p:nvPicPr>
        <p:blipFill>
          <a:blip r:embed="rId4"/>
          <a:stretch>
            <a:fillRect/>
          </a:stretch>
        </p:blipFill>
        <p:spPr>
          <a:xfrm>
            <a:off x="3636663" y="2714903"/>
            <a:ext cx="6118106" cy="1392279"/>
          </a:xfrm>
          <a:prstGeom prst="rect">
            <a:avLst/>
          </a:prstGeom>
        </p:spPr>
      </p:pic>
      <p:sp>
        <p:nvSpPr>
          <p:cNvPr id="14" name="テキスト ボックス 13"/>
          <p:cNvSpPr txBox="1"/>
          <p:nvPr/>
        </p:nvSpPr>
        <p:spPr>
          <a:xfrm>
            <a:off x="4981461" y="4586972"/>
            <a:ext cx="3041217" cy="954107"/>
          </a:xfrm>
          <a:prstGeom prst="rect">
            <a:avLst/>
          </a:prstGeom>
          <a:noFill/>
        </p:spPr>
        <p:txBody>
          <a:bodyPr wrap="none" rtlCol="0">
            <a:spAutoFit/>
          </a:bodyPr>
          <a:lstStyle/>
          <a:p>
            <a:pPr algn="ctr"/>
            <a:r>
              <a:rPr lang="en-US" altLang="ja-JP" sz="2800" dirty="0">
                <a:solidFill>
                  <a:srgbClr val="FF0000"/>
                </a:solidFill>
                <a:latin typeface="HGP明朝B" panose="02020800000000000000" pitchFamily="18" charset="-128"/>
                <a:ea typeface="HGP明朝B" panose="02020800000000000000" pitchFamily="18" charset="-128"/>
              </a:rPr>
              <a:t>If</a:t>
            </a:r>
            <a:r>
              <a:rPr lang="en-US" altLang="ja-JP" sz="2800" dirty="0">
                <a:latin typeface="HGP明朝B" panose="02020800000000000000" pitchFamily="18" charset="-128"/>
                <a:ea typeface="HGP明朝B" panose="02020800000000000000" pitchFamily="18" charset="-128"/>
              </a:rPr>
              <a:t> V&gt;30 mV, </a:t>
            </a:r>
          </a:p>
          <a:p>
            <a:pPr algn="ctr"/>
            <a:r>
              <a:rPr lang="en-US" altLang="ja-JP" sz="2800" dirty="0">
                <a:latin typeface="HGP明朝B" panose="02020800000000000000" pitchFamily="18" charset="-128"/>
                <a:ea typeface="HGP明朝B" panose="02020800000000000000" pitchFamily="18" charset="-128"/>
              </a:rPr>
              <a:t>then v</a:t>
            </a:r>
            <a:r>
              <a:rPr lang="ja-JP" altLang="en-US" sz="2800" dirty="0">
                <a:latin typeface="HGP明朝B" panose="02020800000000000000" pitchFamily="18" charset="-128"/>
                <a:ea typeface="HGP明朝B" panose="02020800000000000000" pitchFamily="18" charset="-128"/>
              </a:rPr>
              <a:t>←</a:t>
            </a:r>
            <a:r>
              <a:rPr lang="en-US" altLang="ja-JP" sz="2800" dirty="0">
                <a:latin typeface="HGP明朝B" panose="02020800000000000000" pitchFamily="18" charset="-128"/>
                <a:ea typeface="HGP明朝B" panose="02020800000000000000" pitchFamily="18" charset="-128"/>
              </a:rPr>
              <a:t>c, u</a:t>
            </a:r>
            <a:r>
              <a:rPr lang="ja-JP" altLang="en-US" sz="2800" dirty="0">
                <a:latin typeface="HGP明朝B" panose="02020800000000000000" pitchFamily="18" charset="-128"/>
                <a:ea typeface="HGP明朝B" panose="02020800000000000000" pitchFamily="18" charset="-128"/>
              </a:rPr>
              <a:t>←</a:t>
            </a:r>
            <a:r>
              <a:rPr lang="en-US" altLang="ja-JP" sz="2800" dirty="0" err="1">
                <a:latin typeface="HGP明朝B" panose="02020800000000000000" pitchFamily="18" charset="-128"/>
                <a:ea typeface="HGP明朝B" panose="02020800000000000000" pitchFamily="18" charset="-128"/>
              </a:rPr>
              <a:t>u+d</a:t>
            </a:r>
            <a:endParaRPr kumimoji="1" lang="ja-JP" altLang="en-US" sz="2800" dirty="0">
              <a:latin typeface="HGP明朝B" panose="02020800000000000000" pitchFamily="18" charset="-128"/>
              <a:ea typeface="HGP明朝B" panose="02020800000000000000" pitchFamily="18" charset="-128"/>
            </a:endParaRPr>
          </a:p>
        </p:txBody>
      </p:sp>
    </p:spTree>
    <p:extLst>
      <p:ext uri="{BB962C8B-B14F-4D97-AF65-F5344CB8AC3E}">
        <p14:creationId xmlns:p14="http://schemas.microsoft.com/office/powerpoint/2010/main" val="31588466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スリップストリーム.thmx</Template>
  <TotalTime>24055</TotalTime>
  <Words>1590</Words>
  <Application>Microsoft Office PowerPoint</Application>
  <PresentationFormat>画面に合わせる (4:3)</PresentationFormat>
  <Paragraphs>416</Paragraphs>
  <Slides>32</Slides>
  <Notes>12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32</vt:i4>
      </vt:variant>
    </vt:vector>
  </HeadingPairs>
  <TitlesOfParts>
    <vt:vector size="44" baseType="lpstr">
      <vt:lpstr>等线</vt:lpstr>
      <vt:lpstr>HGP明朝B</vt:lpstr>
      <vt:lpstr>ＭＳ Ｐゴシック</vt:lpstr>
      <vt:lpstr>ＭＳ 明朝</vt:lpstr>
      <vt:lpstr>游ゴシック</vt:lpstr>
      <vt:lpstr>游ゴシック Light</vt:lpstr>
      <vt:lpstr>游明朝</vt:lpstr>
      <vt:lpstr>Arial</vt:lpstr>
      <vt:lpstr>Calibri</vt:lpstr>
      <vt:lpstr>Cambria Math</vt:lpstr>
      <vt:lpstr>Times New Roman</vt:lpstr>
      <vt:lpstr>Office テーマ</vt:lpstr>
      <vt:lpstr>弱電気魚における物体形状の 神経コーディングを解明するための GPGPU計算システムの開発   </vt:lpstr>
      <vt:lpstr>研究の概要</vt:lpstr>
      <vt:lpstr>GPGPU計算システムの開発</vt:lpstr>
      <vt:lpstr>GPUシミュレーション法</vt:lpstr>
      <vt:lpstr>手法</vt:lpstr>
      <vt:lpstr>計算プロセス</vt:lpstr>
      <vt:lpstr>GPGPU計算システムの問題</vt:lpstr>
      <vt:lpstr>実験方法</vt:lpstr>
      <vt:lpstr>閾値発火型ニューロンモデル</vt:lpstr>
      <vt:lpstr>イオンチャネル型ニューロンモデル</vt:lpstr>
      <vt:lpstr>実験結果</vt:lpstr>
      <vt:lpstr>PowerPoint プレゼンテーション</vt:lpstr>
      <vt:lpstr>PowerPoint プレゼンテーション</vt:lpstr>
      <vt:lpstr>PowerPoint プレゼンテーション</vt:lpstr>
      <vt:lpstr>桁数変化による誤差</vt:lpstr>
      <vt:lpstr>GPGPGU計算システムのまとめ</vt:lpstr>
      <vt:lpstr>弱電気魚における物体形状の 神経コーディング</vt:lpstr>
      <vt:lpstr>電気魚</vt:lpstr>
      <vt:lpstr>問題</vt:lpstr>
      <vt:lpstr>電気魚の神経処理</vt:lpstr>
      <vt:lpstr>神経ネットワークモデル</vt:lpstr>
      <vt:lpstr>電場計算のモデル</vt:lpstr>
      <vt:lpstr>PowerPoint プレゼンテーション</vt:lpstr>
      <vt:lpstr>電場計算の結果</vt:lpstr>
      <vt:lpstr>三角形</vt:lpstr>
      <vt:lpstr>四角形</vt:lpstr>
      <vt:lpstr>三角形と四角形の比較</vt:lpstr>
      <vt:lpstr>受容器の応答</vt:lpstr>
      <vt:lpstr>受容器応答 三角形と四角形の比較</vt:lpstr>
      <vt:lpstr>ELL応答 三角形と四角形の比較</vt:lpstr>
      <vt:lpstr>距離が離れた場合</vt:lpstr>
      <vt:lpstr>電気魚の形状認識のまとめ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テーマ「大規模スパイキングネットワークに対する GPUシミュレーション法の計算速度と精度の評価」</dc:title>
  <dc:creator>奥野舜</dc:creator>
  <cp:lastModifiedBy>奥野舜</cp:lastModifiedBy>
  <cp:revision>533</cp:revision>
  <cp:lastPrinted>2018-02-05T05:25:48Z</cp:lastPrinted>
  <dcterms:created xsi:type="dcterms:W3CDTF">2017-03-27T08:40:43Z</dcterms:created>
  <dcterms:modified xsi:type="dcterms:W3CDTF">2018-02-05T08:00:13Z</dcterms:modified>
</cp:coreProperties>
</file>